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12192000"/>
  <p:embeddedFontLst>
    <p:embeddedFont>
      <p:font typeface="Andika" panose="020B0604020202020204" charset="0"/>
      <p:regular r:id="rId11"/>
    </p:embeddedFont>
    <p:embeddedFont>
      <p:font typeface="Andika Bold" panose="020B0604020202020204" charset="0"/>
      <p:regular r:id="rId12"/>
    </p:embeddedFont>
    <p:embeddedFont>
      <p:font typeface="Kalam" panose="020B0604020202020204" charset="0"/>
      <p:regular r:id="rId13"/>
    </p:embeddedFont>
    <p:embeddedFont>
      <p:font typeface="Shantell Sans Bold" panose="020B0604020202020204" charset="0"/>
      <p:regular r:id="rId14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64" d="100"/>
          <a:sy n="64" d="100"/>
        </p:scale>
        <p:origin x="90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89677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Presenta la idea central: en Photoshop no solo se aplican efectos. Se aprende a separar acciones, elementos y correcciones para trabajar con control y poder volver atrás.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Relaciona los tres conceptos con una sola pregunta: ¿qué estoy tocando, dónde está ese contenido y cómo puedo corregirlo sin destruirlo? El ejemplo muestra una foto oscura que puede volver a ajustarse.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Presenta cada herramienta como una acción concreta. La imagen funciona como mapa: una misma foto puede necesitar mover un objeto, seleccionar una zona, retocar una distracción o añadir texto.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pila no es solo una metáfora visual: el orden determina qué se ve. Pide al grupo que compare las dos pilas y explique cuál permitiría encontrar y ocultar cada elemento con más facilidad.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Subraya la diferencia entre corregir una foto y pintar directamente sobre sus píxeles. La máscara decide dónde entra el ajuste: blanco revela, negro oculta.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Lee la imagen de izquierda a derecha: sombras, medios tonos y luces. Explica que el objetivo no es llevar todo al extremo; las sombras pueden perder detalle y las iluminaciones volverse completamente blancas.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Usa la secuencia como demostración: primero cambia la familia de color, después baja la intensidad para que el resultado siga pareciendo natural. La máscara permite que el cambio afecte solo a una zona.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Recorre el flujo de izquierda a derecha. La entrega no sustituye al archivo editable: conserva ambos. La regla final resume el orden de trabajo y ayuda a no empezar por detalles antes de resolver la luz.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CFC6B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BF7EE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6875" y="65589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CFC6B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BF7EE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5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76875" y="65589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svg"/><Relationship Id="rId5" Type="http://schemas.openxmlformats.org/officeDocument/2006/relationships/image" Target="../media/image6.sv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189" y="457200"/>
            <a:ext cx="7010225" cy="349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200" dirty="0">
                <a:solidFill>
                  <a:srgbClr val="2743C9"/>
                </a:solidFill>
                <a:latin typeface="Kalam" pitchFamily="34" charset="0"/>
                <a:ea typeface="Kalam" pitchFamily="34" charset="-122"/>
                <a:cs typeface="Kalam" pitchFamily="34" charset="-120"/>
              </a:rPr>
              <a:t>TALLER DE PHOTOSHOP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189" y="908050"/>
            <a:ext cx="640064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6000" b="1" dirty="0">
                <a:solidFill>
                  <a:srgbClr val="1F2A30"/>
                </a:solidFill>
                <a:latin typeface="Shantell Sans Bold" pitchFamily="34" charset="0"/>
                <a:ea typeface="Shantell Sans Bold" pitchFamily="34" charset="-122"/>
                <a:cs typeface="Shantell Sans Bold" pitchFamily="34" charset="-120"/>
              </a:rPr>
              <a:t>Photoshop: </a:t>
            </a:r>
            <a:r>
              <a:rPr lang="en-US" sz="6000" b="1" dirty="0">
                <a:solidFill>
                  <a:srgbClr val="000000"/>
                </a:solidFill>
                <a:latin typeface="Shantell Sans Bold" pitchFamily="34" charset="0"/>
                <a:ea typeface="Shantell Sans Bold" pitchFamily="34" charset="-122"/>
                <a:cs typeface="Shantell Sans Bold" pitchFamily="34" charset="-120"/>
              </a:rPr>
              <a:t>herramientas</a:t>
            </a:r>
            <a:r>
              <a:rPr lang="en-US" sz="6000" b="1" dirty="0">
                <a:solidFill>
                  <a:srgbClr val="1F2A30"/>
                </a:solidFill>
                <a:latin typeface="Shantell Sans Bold" pitchFamily="34" charset="0"/>
                <a:ea typeface="Shantell Sans Bold" pitchFamily="34" charset="-122"/>
                <a:cs typeface="Shantell Sans Bold" pitchFamily="34" charset="-120"/>
              </a:rPr>
              <a:t> y capas de ajuste</a:t>
            </a:r>
            <a:endParaRPr lang="en-US" sz="6000" dirty="0"/>
          </a:p>
        </p:txBody>
      </p:sp>
      <p:sp>
        <p:nvSpPr>
          <p:cNvPr id="4" name="Shape 2"/>
          <p:cNvSpPr/>
          <p:nvPr/>
        </p:nvSpPr>
        <p:spPr>
          <a:xfrm>
            <a:off x="457189" y="3802063"/>
            <a:ext cx="1600160" cy="69751"/>
          </a:xfrm>
          <a:prstGeom prst="roundRect">
            <a:avLst>
              <a:gd name="adj" fmla="val 49999"/>
            </a:avLst>
          </a:prstGeom>
          <a:solidFill>
            <a:srgbClr val="2743C9"/>
          </a:solidFill>
          <a:ln/>
        </p:spPr>
      </p:sp>
      <p:sp>
        <p:nvSpPr>
          <p:cNvPr id="5" name="Text 3"/>
          <p:cNvSpPr/>
          <p:nvPr/>
        </p:nvSpPr>
        <p:spPr>
          <a:xfrm>
            <a:off x="457189" y="4098925"/>
            <a:ext cx="6400640" cy="1543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3000" dirty="0">
                <a:solidFill>
                  <a:srgbClr val="1F2A30"/>
                </a:solidFill>
                <a:latin typeface="Andika" pitchFamily="34" charset="0"/>
                <a:ea typeface="Andika" pitchFamily="34" charset="-122"/>
                <a:cs typeface="Andika" pitchFamily="34" charset="-120"/>
              </a:rPr>
              <a:t>Aprende a mover, organizar y corregir imágenes sin perder el original.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457189" y="6019800"/>
            <a:ext cx="7010225" cy="381000"/>
          </a:xfrm>
          <a:prstGeom prst="rect">
            <a:avLst/>
          </a:prstGeom>
          <a:noFill/>
          <a:ln/>
        </p:spPr>
        <p:txBody>
          <a:bodyPr wrap="none" lIns="152396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2743C9"/>
                </a:solidFill>
                <a:latin typeface="Kalam" pitchFamily="34" charset="0"/>
                <a:ea typeface="Kalam" pitchFamily="34" charset="-122"/>
                <a:cs typeface="Kalam" pitchFamily="34" charset="-120"/>
              </a:rPr>
              <a:t>Herramienta · capa · ajuste</a:t>
            </a:r>
            <a:endParaRPr lang="en-US" sz="2400" dirty="0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017" y="0"/>
            <a:ext cx="4876678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124AF617-5E14-1445-B899-079552DBDF46}"/>
              </a:ext>
            </a:extLst>
          </p:cNvPr>
          <p:cNvSpPr/>
          <p:nvPr/>
        </p:nvSpPr>
        <p:spPr>
          <a:xfrm>
            <a:off x="1060786" y="6385580"/>
            <a:ext cx="6254231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8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Mg. </a:t>
            </a:r>
            <a:r>
              <a:rPr lang="es-ES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Smith Huanca Torres</a:t>
            </a:r>
            <a:endParaRPr lang="es-ES" sz="28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189" y="457200"/>
            <a:ext cx="11277318" cy="4603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3300" b="1" dirty="0">
                <a:solidFill>
                  <a:srgbClr val="1F2A30"/>
                </a:solidFill>
                <a:latin typeface="Shantell Sans Bold" pitchFamily="34" charset="0"/>
                <a:ea typeface="Shantell Sans Bold" pitchFamily="34" charset="-122"/>
                <a:cs typeface="Shantell Sans Bold" pitchFamily="34" charset="-120"/>
              </a:rPr>
              <a:t>El mapa de trabajo: herramienta, capa y ajuste</a:t>
            </a:r>
            <a:endParaRPr lang="en-US" sz="3300" dirty="0"/>
          </a:p>
        </p:txBody>
      </p:sp>
      <p:sp>
        <p:nvSpPr>
          <p:cNvPr id="3" name="Shape 1"/>
          <p:cNvSpPr/>
          <p:nvPr/>
        </p:nvSpPr>
        <p:spPr>
          <a:xfrm>
            <a:off x="457189" y="1215430"/>
            <a:ext cx="2819329" cy="50701"/>
          </a:xfrm>
          <a:prstGeom prst="roundRect">
            <a:avLst>
              <a:gd name="adj" fmla="val 49999"/>
            </a:avLst>
          </a:prstGeom>
          <a:solidFill>
            <a:srgbClr val="2743C9"/>
          </a:solidFill>
          <a:ln/>
        </p:spPr>
      </p:sp>
      <p:sp>
        <p:nvSpPr>
          <p:cNvPr id="4" name="Shape 2"/>
          <p:cNvSpPr/>
          <p:nvPr/>
        </p:nvSpPr>
        <p:spPr>
          <a:xfrm>
            <a:off x="729240" y="1827907"/>
            <a:ext cx="272051" cy="1224359"/>
          </a:xfrm>
          <a:prstGeom prst="roundRect">
            <a:avLst>
              <a:gd name="adj" fmla="val 4201"/>
            </a:avLst>
          </a:prstGeom>
          <a:solidFill>
            <a:srgbClr val="F0E9DB"/>
          </a:solidFill>
          <a:ln w="12700">
            <a:solidFill>
              <a:srgbClr val="D6CFC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545492" y="1691878"/>
            <a:ext cx="5495192" cy="3515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1F2A30"/>
                </a:solidFill>
                <a:latin typeface="Andika Bold" pitchFamily="34" charset="0"/>
                <a:ea typeface="Andika Bold" pitchFamily="34" charset="-122"/>
                <a:cs typeface="Andika Bold" pitchFamily="34" charset="-120"/>
              </a:rPr>
              <a:t>Herramienta</a:t>
            </a:r>
            <a:endParaRPr lang="en-US" sz="2300" dirty="0"/>
          </a:p>
        </p:txBody>
      </p:sp>
      <p:sp>
        <p:nvSpPr>
          <p:cNvPr id="6" name="Text 4"/>
          <p:cNvSpPr/>
          <p:nvPr/>
        </p:nvSpPr>
        <p:spPr>
          <a:xfrm>
            <a:off x="1545492" y="2206625"/>
            <a:ext cx="5495192" cy="566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3000"/>
              </a:lnSpc>
              <a:buNone/>
            </a:pPr>
            <a:r>
              <a:rPr lang="en-US" sz="1800" dirty="0">
                <a:solidFill>
                  <a:srgbClr val="1F2A30"/>
                </a:solidFill>
                <a:latin typeface="Andika" pitchFamily="34" charset="0"/>
                <a:ea typeface="Andika" pitchFamily="34" charset="-122"/>
                <a:cs typeface="Andika" pitchFamily="34" charset="-120"/>
              </a:rPr>
              <a:t>Actúa sobre una zona concreta: mover, seleccionar, pintar o retocar.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1137316" y="3732510"/>
            <a:ext cx="272051" cy="1224359"/>
          </a:xfrm>
          <a:prstGeom prst="roundRect">
            <a:avLst>
              <a:gd name="adj" fmla="val 4201"/>
            </a:avLst>
          </a:prstGeom>
          <a:solidFill>
            <a:srgbClr val="F0E9DB"/>
          </a:solidFill>
          <a:ln w="12700">
            <a:solidFill>
              <a:srgbClr val="D6CFC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953568" y="3596481"/>
            <a:ext cx="5087116" cy="3515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1F2A30"/>
                </a:solidFill>
                <a:latin typeface="Andika Bold" pitchFamily="34" charset="0"/>
                <a:ea typeface="Andika Bold" pitchFamily="34" charset="-122"/>
                <a:cs typeface="Andika Bold" pitchFamily="34" charset="-120"/>
              </a:rPr>
              <a:t>Capa</a:t>
            </a:r>
            <a:endParaRPr lang="en-US" sz="2300" dirty="0"/>
          </a:p>
        </p:txBody>
      </p:sp>
      <p:sp>
        <p:nvSpPr>
          <p:cNvPr id="9" name="Text 7"/>
          <p:cNvSpPr/>
          <p:nvPr/>
        </p:nvSpPr>
        <p:spPr>
          <a:xfrm>
            <a:off x="1953568" y="4111228"/>
            <a:ext cx="5087116" cy="566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3000"/>
              </a:lnSpc>
              <a:buNone/>
            </a:pPr>
            <a:r>
              <a:rPr lang="en-US" sz="1800" dirty="0">
                <a:solidFill>
                  <a:srgbClr val="1F2A30"/>
                </a:solidFill>
                <a:latin typeface="Andika" pitchFamily="34" charset="0"/>
                <a:ea typeface="Andika" pitchFamily="34" charset="-122"/>
                <a:cs typeface="Andika" pitchFamily="34" charset="-120"/>
              </a:rPr>
              <a:t>Separa elementos para editar, ocultar y ordenar.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1545492" y="5637113"/>
            <a:ext cx="272051" cy="1224359"/>
          </a:xfrm>
          <a:prstGeom prst="roundRect">
            <a:avLst>
              <a:gd name="adj" fmla="val 4201"/>
            </a:avLst>
          </a:prstGeom>
          <a:solidFill>
            <a:srgbClr val="F0E9DB"/>
          </a:solidFill>
          <a:ln w="12700">
            <a:solidFill>
              <a:srgbClr val="D6CFC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361744" y="5501084"/>
            <a:ext cx="4678940" cy="3515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1F2A30"/>
                </a:solidFill>
                <a:latin typeface="Andika Bold" pitchFamily="34" charset="0"/>
                <a:ea typeface="Andika Bold" pitchFamily="34" charset="-122"/>
                <a:cs typeface="Andika Bold" pitchFamily="34" charset="-120"/>
              </a:rPr>
              <a:t>Capa de ajuste</a:t>
            </a:r>
            <a:endParaRPr lang="en-US" sz="2300" dirty="0"/>
          </a:p>
        </p:txBody>
      </p:sp>
      <p:sp>
        <p:nvSpPr>
          <p:cNvPr id="12" name="Text 10"/>
          <p:cNvSpPr/>
          <p:nvPr/>
        </p:nvSpPr>
        <p:spPr>
          <a:xfrm>
            <a:off x="2361744" y="6015831"/>
            <a:ext cx="4678940" cy="566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3000"/>
              </a:lnSpc>
              <a:buNone/>
            </a:pPr>
            <a:r>
              <a:rPr lang="en-US" sz="1800" dirty="0">
                <a:solidFill>
                  <a:srgbClr val="1F2A30"/>
                </a:solidFill>
                <a:latin typeface="Andika" pitchFamily="34" charset="0"/>
                <a:ea typeface="Andika" pitchFamily="34" charset="-122"/>
                <a:cs typeface="Andika" pitchFamily="34" charset="-120"/>
              </a:rPr>
              <a:t>Cambia luz y color sin modificar directamente los píxeles.</a:t>
            </a:r>
            <a:endParaRPr lang="en-US" sz="1800" dirty="0"/>
          </a:p>
        </p:txBody>
      </p:sp>
      <p:pic>
        <p:nvPicPr>
          <p:cNvPr id="1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5377" y="2939256"/>
            <a:ext cx="2118367" cy="1191518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7345377" y="4199731"/>
            <a:ext cx="2727951" cy="3138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00" dirty="0">
                <a:solidFill>
                  <a:srgbClr val="2743C9"/>
                </a:solidFill>
                <a:latin typeface="Kalam" pitchFamily="34" charset="0"/>
                <a:ea typeface="Kalam" pitchFamily="34" charset="-122"/>
                <a:cs typeface="Kalam" pitchFamily="34" charset="-120"/>
              </a:rPr>
              <a:t>Antes · foto oscura</a:t>
            </a:r>
            <a:endParaRPr lang="en-US" sz="2000" dirty="0"/>
          </a:p>
        </p:txBody>
      </p:sp>
      <p:pic>
        <p:nvPicPr>
          <p:cNvPr id="1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16140" y="2939256"/>
            <a:ext cx="2118367" cy="1191518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9616140" y="4199731"/>
            <a:ext cx="2118367" cy="6276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00" dirty="0">
                <a:solidFill>
                  <a:srgbClr val="2743C9"/>
                </a:solidFill>
                <a:latin typeface="Kalam" pitchFamily="34" charset="0"/>
                <a:ea typeface="Kalam" pitchFamily="34" charset="-122"/>
                <a:cs typeface="Kalam" pitchFamily="34" charset="-120"/>
              </a:rPr>
              <a:t>Después · ajuste editable</a:t>
            </a:r>
            <a:endParaRPr lang="en-US" sz="2000" dirty="0"/>
          </a:p>
        </p:txBody>
      </p:sp>
      <p:sp>
        <p:nvSpPr>
          <p:cNvPr id="17" name="Shape 13"/>
          <p:cNvSpPr/>
          <p:nvPr/>
        </p:nvSpPr>
        <p:spPr>
          <a:xfrm>
            <a:off x="7345377" y="4928691"/>
            <a:ext cx="3916562" cy="413445"/>
          </a:xfrm>
          <a:prstGeom prst="roundRect">
            <a:avLst>
              <a:gd name="adj" fmla="val 2765"/>
            </a:avLst>
          </a:prstGeom>
          <a:solidFill>
            <a:srgbClr val="BDEB8C"/>
          </a:solidFill>
          <a:ln/>
        </p:spPr>
      </p:sp>
      <p:sp>
        <p:nvSpPr>
          <p:cNvPr id="18" name="Text 14"/>
          <p:cNvSpPr/>
          <p:nvPr/>
        </p:nvSpPr>
        <p:spPr>
          <a:xfrm>
            <a:off x="7508588" y="5010249"/>
            <a:ext cx="4199725" cy="2503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ndika Bold" pitchFamily="34" charset="0"/>
                <a:ea typeface="Andika Bold" pitchFamily="34" charset="-122"/>
                <a:cs typeface="Andika Bold" pitchFamily="34" charset="-120"/>
              </a:rPr>
              <a:t>Volver atrás sin perder el original</a:t>
            </a:r>
            <a:endParaRPr lang="en-US" sz="1700" dirty="0"/>
          </a:p>
        </p:txBody>
      </p:sp>
      <p:sp>
        <p:nvSpPr>
          <p:cNvPr id="19" name="Shape 15"/>
          <p:cNvSpPr/>
          <p:nvPr/>
        </p:nvSpPr>
        <p:spPr>
          <a:xfrm>
            <a:off x="457189" y="1674813"/>
            <a:ext cx="816252" cy="816273"/>
          </a:xfrm>
          <a:prstGeom prst="ellipse">
            <a:avLst/>
          </a:prstGeom>
          <a:solidFill>
            <a:srgbClr val="F0E9DB"/>
          </a:solidFill>
          <a:ln w="12700">
            <a:solidFill>
              <a:srgbClr val="D6CFC1"/>
            </a:solidFill>
            <a:prstDash val="solid"/>
          </a:ln>
        </p:spPr>
      </p:sp>
      <p:pic>
        <p:nvPicPr>
          <p:cNvPr id="20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1276" y="1878905"/>
            <a:ext cx="408077" cy="408087"/>
          </a:xfrm>
          <a:prstGeom prst="rect">
            <a:avLst/>
          </a:prstGeom>
        </p:spPr>
      </p:pic>
      <p:sp>
        <p:nvSpPr>
          <p:cNvPr id="21" name="Shape 16"/>
          <p:cNvSpPr/>
          <p:nvPr/>
        </p:nvSpPr>
        <p:spPr>
          <a:xfrm>
            <a:off x="865265" y="3579416"/>
            <a:ext cx="816252" cy="816273"/>
          </a:xfrm>
          <a:prstGeom prst="ellipse">
            <a:avLst/>
          </a:prstGeom>
          <a:solidFill>
            <a:srgbClr val="F0E9DB"/>
          </a:solidFill>
          <a:ln w="12700">
            <a:solidFill>
              <a:srgbClr val="D6CFC1"/>
            </a:solidFill>
            <a:prstDash val="solid"/>
          </a:ln>
        </p:spPr>
      </p:sp>
      <p:pic>
        <p:nvPicPr>
          <p:cNvPr id="22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69353" y="3783509"/>
            <a:ext cx="408077" cy="408087"/>
          </a:xfrm>
          <a:prstGeom prst="rect">
            <a:avLst/>
          </a:prstGeom>
        </p:spPr>
      </p:pic>
      <p:sp>
        <p:nvSpPr>
          <p:cNvPr id="23" name="Shape 17"/>
          <p:cNvSpPr/>
          <p:nvPr/>
        </p:nvSpPr>
        <p:spPr>
          <a:xfrm>
            <a:off x="1273441" y="5484019"/>
            <a:ext cx="816252" cy="816273"/>
          </a:xfrm>
          <a:prstGeom prst="ellipse">
            <a:avLst/>
          </a:prstGeom>
          <a:solidFill>
            <a:srgbClr val="F0E9DB"/>
          </a:solidFill>
          <a:ln w="12700">
            <a:solidFill>
              <a:srgbClr val="D6CFC1"/>
            </a:solidFill>
            <a:prstDash val="solid"/>
          </a:ln>
        </p:spPr>
      </p:sp>
      <p:pic>
        <p:nvPicPr>
          <p:cNvPr id="24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477529" y="5688112"/>
            <a:ext cx="408077" cy="408087"/>
          </a:xfrm>
          <a:prstGeom prst="rect">
            <a:avLst/>
          </a:prstGeom>
        </p:spPr>
      </p:pic>
      <p:sp>
        <p:nvSpPr>
          <p:cNvPr id="26" name="Rectángulo 25">
            <a:extLst>
              <a:ext uri="{FF2B5EF4-FFF2-40B4-BE49-F238E27FC236}">
                <a16:creationId xmlns:a16="http://schemas.microsoft.com/office/drawing/2014/main" id="{C66206E8-E0C4-9CFE-1D80-BAB77D4AE16D}"/>
              </a:ext>
            </a:extLst>
          </p:cNvPr>
          <p:cNvSpPr/>
          <p:nvPr/>
        </p:nvSpPr>
        <p:spPr>
          <a:xfrm>
            <a:off x="1060786" y="6385580"/>
            <a:ext cx="6254231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8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Mg. </a:t>
            </a:r>
            <a:r>
              <a:rPr lang="es-ES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Smith Huanca Torres</a:t>
            </a:r>
            <a:endParaRPr lang="es-ES" sz="28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189" y="457200"/>
            <a:ext cx="11277318" cy="1117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4000" b="1" dirty="0">
                <a:solidFill>
                  <a:srgbClr val="1F2A30"/>
                </a:solidFill>
                <a:latin typeface="Shantell Sans Bold" pitchFamily="34" charset="0"/>
                <a:ea typeface="Shantell Sans Bold" pitchFamily="34" charset="-122"/>
                <a:cs typeface="Shantell Sans Bold" pitchFamily="34" charset="-120"/>
              </a:rPr>
              <a:t>Las herramientas que más usarás al empezar</a:t>
            </a:r>
            <a:endParaRPr lang="en-US" sz="4000" dirty="0"/>
          </a:p>
        </p:txBody>
      </p:sp>
      <p:sp>
        <p:nvSpPr>
          <p:cNvPr id="3" name="Shape 1"/>
          <p:cNvSpPr/>
          <p:nvPr/>
        </p:nvSpPr>
        <p:spPr>
          <a:xfrm>
            <a:off x="457189" y="1954213"/>
            <a:ext cx="2819329" cy="69751"/>
          </a:xfrm>
          <a:prstGeom prst="roundRect">
            <a:avLst>
              <a:gd name="adj" fmla="val 49999"/>
            </a:avLst>
          </a:prstGeom>
          <a:solidFill>
            <a:srgbClr val="2743C9"/>
          </a:solidFill>
          <a:ln/>
        </p:spPr>
      </p:sp>
      <p:sp>
        <p:nvSpPr>
          <p:cNvPr id="4" name="Shape 2"/>
          <p:cNvSpPr/>
          <p:nvPr/>
        </p:nvSpPr>
        <p:spPr>
          <a:xfrm>
            <a:off x="457189" y="2251075"/>
            <a:ext cx="2133547" cy="4149725"/>
          </a:xfrm>
          <a:prstGeom prst="roundRect">
            <a:avLst>
              <a:gd name="adj" fmla="val 536"/>
            </a:avLst>
          </a:prstGeom>
          <a:solidFill>
            <a:srgbClr val="FFFFFF"/>
          </a:solidFill>
          <a:ln w="6350">
            <a:solidFill>
              <a:srgbClr val="1F2A30"/>
            </a:solidFill>
            <a:prstDash val="solid"/>
          </a:ln>
          <a:effectLst>
            <a:outerShdw blurRad="127" dist="41910" dir="3806097" algn="bl" rotWithShape="0">
              <a:srgbClr val="3A464D">
                <a:alpha val="100000"/>
              </a:srgbClr>
            </a:outerShdw>
          </a:effectLst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334" y="2409825"/>
            <a:ext cx="825479" cy="82550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41334" y="3384550"/>
            <a:ext cx="1765256" cy="4266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1F2A30"/>
                </a:solidFill>
                <a:latin typeface="Andika Bold" pitchFamily="34" charset="0"/>
                <a:ea typeface="Andika Bold" pitchFamily="34" charset="-122"/>
                <a:cs typeface="Andika Bold" pitchFamily="34" charset="-120"/>
              </a:rPr>
              <a:t>Mover</a:t>
            </a:r>
            <a:endParaRPr lang="en-US" sz="2800" dirty="0"/>
          </a:p>
        </p:txBody>
      </p:sp>
      <p:sp>
        <p:nvSpPr>
          <p:cNvPr id="7" name="Text 4"/>
          <p:cNvSpPr/>
          <p:nvPr/>
        </p:nvSpPr>
        <p:spPr>
          <a:xfrm>
            <a:off x="641334" y="3995341"/>
            <a:ext cx="1765256" cy="11313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2200" dirty="0">
                <a:solidFill>
                  <a:srgbClr val="1F2A30"/>
                </a:solidFill>
                <a:latin typeface="Andika" pitchFamily="34" charset="0"/>
                <a:ea typeface="Andika" pitchFamily="34" charset="-122"/>
                <a:cs typeface="Andika" pitchFamily="34" charset="-120"/>
              </a:rPr>
              <a:t>Recoloca una capa u objeto.</a:t>
            </a:r>
            <a:endParaRPr lang="en-US" sz="2200" dirty="0"/>
          </a:p>
        </p:txBody>
      </p:sp>
      <p:sp>
        <p:nvSpPr>
          <p:cNvPr id="8" name="Shape 5"/>
          <p:cNvSpPr/>
          <p:nvPr/>
        </p:nvSpPr>
        <p:spPr>
          <a:xfrm>
            <a:off x="2743032" y="2251075"/>
            <a:ext cx="2133646" cy="4149725"/>
          </a:xfrm>
          <a:prstGeom prst="roundRect">
            <a:avLst>
              <a:gd name="adj" fmla="val 536"/>
            </a:avLst>
          </a:prstGeom>
          <a:solidFill>
            <a:srgbClr val="FFFFFF"/>
          </a:solidFill>
          <a:ln w="6350">
            <a:solidFill>
              <a:srgbClr val="1F2A30"/>
            </a:solidFill>
            <a:prstDash val="solid"/>
          </a:ln>
          <a:effectLst>
            <a:outerShdw blurRad="127" dist="41910" dir="3806097" algn="bl" rotWithShape="0">
              <a:srgbClr val="3A464D">
                <a:alpha val="100000"/>
              </a:srgbClr>
            </a:outerShdw>
          </a:effectLst>
        </p:spPr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7178" y="2409825"/>
            <a:ext cx="825479" cy="82550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2927178" y="3384550"/>
            <a:ext cx="1765355" cy="8532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1F2A30"/>
                </a:solidFill>
                <a:latin typeface="Andika Bold" pitchFamily="34" charset="0"/>
                <a:ea typeface="Andika Bold" pitchFamily="34" charset="-122"/>
                <a:cs typeface="Andika Bold" pitchFamily="34" charset="-120"/>
              </a:rPr>
              <a:t>Marco y selección</a:t>
            </a:r>
            <a:endParaRPr lang="en-US" sz="2800" dirty="0"/>
          </a:p>
        </p:txBody>
      </p:sp>
      <p:sp>
        <p:nvSpPr>
          <p:cNvPr id="11" name="Text 7"/>
          <p:cNvSpPr/>
          <p:nvPr/>
        </p:nvSpPr>
        <p:spPr>
          <a:xfrm>
            <a:off x="2927178" y="4421981"/>
            <a:ext cx="1765355" cy="11313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2200" dirty="0">
                <a:solidFill>
                  <a:srgbClr val="1F2A30"/>
                </a:solidFill>
                <a:latin typeface="Andika" pitchFamily="34" charset="0"/>
                <a:ea typeface="Andika" pitchFamily="34" charset="-122"/>
                <a:cs typeface="Andika" pitchFamily="34" charset="-120"/>
              </a:rPr>
              <a:t>Aísla una zona para editarla.</a:t>
            </a:r>
            <a:endParaRPr lang="en-US" sz="2200" dirty="0"/>
          </a:p>
        </p:txBody>
      </p:sp>
      <p:sp>
        <p:nvSpPr>
          <p:cNvPr id="12" name="Shape 8"/>
          <p:cNvSpPr/>
          <p:nvPr/>
        </p:nvSpPr>
        <p:spPr>
          <a:xfrm>
            <a:off x="5028975" y="2251075"/>
            <a:ext cx="2133646" cy="4149725"/>
          </a:xfrm>
          <a:prstGeom prst="roundRect">
            <a:avLst>
              <a:gd name="adj" fmla="val 536"/>
            </a:avLst>
          </a:prstGeom>
          <a:solidFill>
            <a:srgbClr val="FFFFFF"/>
          </a:solidFill>
          <a:ln w="6350">
            <a:solidFill>
              <a:srgbClr val="1F2A30"/>
            </a:solidFill>
            <a:prstDash val="solid"/>
          </a:ln>
          <a:effectLst>
            <a:outerShdw blurRad="127" dist="41910" dir="3806097" algn="bl" rotWithShape="0">
              <a:srgbClr val="3A464D">
                <a:alpha val="100000"/>
              </a:srgbClr>
            </a:outerShdw>
          </a:effectLst>
        </p:spPr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13120" y="2409825"/>
            <a:ext cx="825479" cy="82550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5213120" y="3384550"/>
            <a:ext cx="1765355" cy="4266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1F2A30"/>
                </a:solidFill>
                <a:latin typeface="Andika Bold" pitchFamily="34" charset="0"/>
                <a:ea typeface="Andika Bold" pitchFamily="34" charset="-122"/>
                <a:cs typeface="Andika Bold" pitchFamily="34" charset="-120"/>
              </a:rPr>
              <a:t>Pincel</a:t>
            </a:r>
            <a:endParaRPr lang="en-US" sz="2800" dirty="0"/>
          </a:p>
        </p:txBody>
      </p:sp>
      <p:sp>
        <p:nvSpPr>
          <p:cNvPr id="15" name="Text 10"/>
          <p:cNvSpPr/>
          <p:nvPr/>
        </p:nvSpPr>
        <p:spPr>
          <a:xfrm>
            <a:off x="5213120" y="3995341"/>
            <a:ext cx="1765355" cy="11313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2200" dirty="0">
                <a:solidFill>
                  <a:srgbClr val="1F2A30"/>
                </a:solidFill>
                <a:latin typeface="Andika" pitchFamily="34" charset="0"/>
                <a:ea typeface="Andika" pitchFamily="34" charset="-122"/>
                <a:cs typeface="Andika" pitchFamily="34" charset="-120"/>
              </a:rPr>
              <a:t>Pinta, revela una máscara o retoca.</a:t>
            </a:r>
            <a:endParaRPr lang="en-US" sz="2200" dirty="0"/>
          </a:p>
        </p:txBody>
      </p:sp>
      <p:sp>
        <p:nvSpPr>
          <p:cNvPr id="16" name="Shape 11"/>
          <p:cNvSpPr/>
          <p:nvPr/>
        </p:nvSpPr>
        <p:spPr>
          <a:xfrm>
            <a:off x="7314918" y="2251075"/>
            <a:ext cx="2133646" cy="4149725"/>
          </a:xfrm>
          <a:prstGeom prst="roundRect">
            <a:avLst>
              <a:gd name="adj" fmla="val 536"/>
            </a:avLst>
          </a:prstGeom>
          <a:solidFill>
            <a:srgbClr val="FFFFFF"/>
          </a:solidFill>
          <a:ln w="6350">
            <a:solidFill>
              <a:srgbClr val="1F2A30"/>
            </a:solidFill>
            <a:prstDash val="solid"/>
          </a:ln>
          <a:effectLst>
            <a:outerShdw blurRad="127" dist="41910" dir="3806097" algn="bl" rotWithShape="0">
              <a:srgbClr val="3A464D">
                <a:alpha val="100000"/>
              </a:srgbClr>
            </a:outerShdw>
          </a:effectLst>
        </p:spPr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99063" y="2409825"/>
            <a:ext cx="825479" cy="825500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7499063" y="3384550"/>
            <a:ext cx="1765355" cy="8532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1F2A30"/>
                </a:solidFill>
                <a:latin typeface="Andika Bold" pitchFamily="34" charset="0"/>
                <a:ea typeface="Andika Bold" pitchFamily="34" charset="-122"/>
                <a:cs typeface="Andika Bold" pitchFamily="34" charset="-120"/>
              </a:rPr>
              <a:t>Eliminar o clonar</a:t>
            </a:r>
            <a:endParaRPr lang="en-US" sz="2800" dirty="0"/>
          </a:p>
        </p:txBody>
      </p:sp>
      <p:sp>
        <p:nvSpPr>
          <p:cNvPr id="19" name="Text 13"/>
          <p:cNvSpPr/>
          <p:nvPr/>
        </p:nvSpPr>
        <p:spPr>
          <a:xfrm>
            <a:off x="7499063" y="4421981"/>
            <a:ext cx="1765355" cy="15085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2200" dirty="0">
                <a:solidFill>
                  <a:srgbClr val="1F2A30"/>
                </a:solidFill>
                <a:latin typeface="Andika" pitchFamily="34" charset="0"/>
                <a:ea typeface="Andika" pitchFamily="34" charset="-122"/>
                <a:cs typeface="Andika" pitchFamily="34" charset="-120"/>
              </a:rPr>
              <a:t>Quita una distracción y reconstruye el fondo.</a:t>
            </a:r>
            <a:endParaRPr lang="en-US" sz="2200" dirty="0"/>
          </a:p>
        </p:txBody>
      </p:sp>
      <p:sp>
        <p:nvSpPr>
          <p:cNvPr id="20" name="Shape 14"/>
          <p:cNvSpPr/>
          <p:nvPr/>
        </p:nvSpPr>
        <p:spPr>
          <a:xfrm>
            <a:off x="9600861" y="2251075"/>
            <a:ext cx="2133646" cy="4149725"/>
          </a:xfrm>
          <a:prstGeom prst="roundRect">
            <a:avLst>
              <a:gd name="adj" fmla="val 536"/>
            </a:avLst>
          </a:prstGeom>
          <a:solidFill>
            <a:srgbClr val="FFFFFF"/>
          </a:solidFill>
          <a:ln w="6350">
            <a:solidFill>
              <a:srgbClr val="1F2A30"/>
            </a:solidFill>
            <a:prstDash val="solid"/>
          </a:ln>
          <a:effectLst>
            <a:outerShdw blurRad="127" dist="41910" dir="3806097" algn="bl" rotWithShape="0">
              <a:srgbClr val="3A464D">
                <a:alpha val="100000"/>
              </a:srgbClr>
            </a:outerShdw>
          </a:effectLst>
        </p:spPr>
      </p:sp>
      <p:pic>
        <p:nvPicPr>
          <p:cNvPr id="21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85006" y="2409825"/>
            <a:ext cx="825479" cy="825500"/>
          </a:xfrm>
          <a:prstGeom prst="rect">
            <a:avLst/>
          </a:prstGeom>
        </p:spPr>
      </p:pic>
      <p:sp>
        <p:nvSpPr>
          <p:cNvPr id="22" name="Text 15"/>
          <p:cNvSpPr/>
          <p:nvPr/>
        </p:nvSpPr>
        <p:spPr>
          <a:xfrm>
            <a:off x="9785006" y="3384550"/>
            <a:ext cx="1765355" cy="4266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1F2A30"/>
                </a:solidFill>
                <a:latin typeface="Andika Bold" pitchFamily="34" charset="0"/>
                <a:ea typeface="Andika Bold" pitchFamily="34" charset="-122"/>
                <a:cs typeface="Andika Bold" pitchFamily="34" charset="-120"/>
              </a:rPr>
              <a:t>Texto</a:t>
            </a:r>
            <a:endParaRPr lang="en-US" sz="2800" dirty="0"/>
          </a:p>
        </p:txBody>
      </p:sp>
      <p:sp>
        <p:nvSpPr>
          <p:cNvPr id="23" name="Text 16"/>
          <p:cNvSpPr/>
          <p:nvPr/>
        </p:nvSpPr>
        <p:spPr>
          <a:xfrm>
            <a:off x="9785006" y="3995341"/>
            <a:ext cx="1765355" cy="15085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2200" dirty="0">
                <a:solidFill>
                  <a:srgbClr val="1F2A30"/>
                </a:solidFill>
                <a:latin typeface="Andika" pitchFamily="34" charset="0"/>
                <a:ea typeface="Andika" pitchFamily="34" charset="-122"/>
                <a:cs typeface="Andika" pitchFamily="34" charset="-120"/>
              </a:rPr>
              <a:t>Crea un título o etiqueta editable.</a:t>
            </a:r>
            <a:endParaRPr lang="en-US" sz="2200" dirty="0"/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E91F3693-FC0C-7CFF-49F1-9ABF60EF6A1A}"/>
              </a:ext>
            </a:extLst>
          </p:cNvPr>
          <p:cNvSpPr/>
          <p:nvPr/>
        </p:nvSpPr>
        <p:spPr>
          <a:xfrm>
            <a:off x="1060786" y="6385580"/>
            <a:ext cx="6254231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8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Mg. </a:t>
            </a:r>
            <a:r>
              <a:rPr lang="es-ES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Smith Huanca Torres</a:t>
            </a:r>
            <a:endParaRPr lang="es-ES" sz="28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189" y="457200"/>
            <a:ext cx="11277318" cy="558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4000" b="1" dirty="0">
                <a:solidFill>
                  <a:srgbClr val="1F2A30"/>
                </a:solidFill>
                <a:latin typeface="Shantell Sans Bold" pitchFamily="34" charset="0"/>
                <a:ea typeface="Shantell Sans Bold" pitchFamily="34" charset="-122"/>
                <a:cs typeface="Shantell Sans Bold" pitchFamily="34" charset="-120"/>
              </a:rPr>
              <a:t>Capas: trabaja sin perder el original</a:t>
            </a:r>
            <a:endParaRPr lang="en-US" sz="4000" dirty="0"/>
          </a:p>
        </p:txBody>
      </p:sp>
      <p:sp>
        <p:nvSpPr>
          <p:cNvPr id="3" name="Shape 1"/>
          <p:cNvSpPr/>
          <p:nvPr/>
        </p:nvSpPr>
        <p:spPr>
          <a:xfrm>
            <a:off x="457189" y="1395413"/>
            <a:ext cx="2819329" cy="69751"/>
          </a:xfrm>
          <a:prstGeom prst="roundRect">
            <a:avLst>
              <a:gd name="adj" fmla="val 49999"/>
            </a:avLst>
          </a:prstGeom>
          <a:solidFill>
            <a:srgbClr val="2743C9"/>
          </a:solidFill>
          <a:ln/>
        </p:spPr>
      </p:sp>
      <p:sp>
        <p:nvSpPr>
          <p:cNvPr id="4" name="Text 2"/>
          <p:cNvSpPr/>
          <p:nvPr/>
        </p:nvSpPr>
        <p:spPr>
          <a:xfrm>
            <a:off x="457189" y="1920875"/>
            <a:ext cx="5120552" cy="406975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13000"/>
              </a:lnSpc>
              <a:spcAft>
                <a:spcPts val="1150"/>
              </a:spcAft>
              <a:buNone/>
            </a:pPr>
            <a:r>
              <a:rPr lang="en-US" sz="2200" dirty="0">
                <a:solidFill>
                  <a:srgbClr val="1F2A30"/>
                </a:solidFill>
                <a:latin typeface="Andika" pitchFamily="34" charset="0"/>
                <a:ea typeface="Andika" pitchFamily="34" charset="-122"/>
                <a:cs typeface="Andika" pitchFamily="34" charset="-120"/>
              </a:rPr>
              <a:t>Piensa en una </a:t>
            </a:r>
            <a:r>
              <a:rPr lang="en-US" sz="2200" dirty="0">
                <a:solidFill>
                  <a:srgbClr val="000000"/>
                </a:solidFill>
                <a:latin typeface="Andika" pitchFamily="34" charset="0"/>
                <a:ea typeface="Andika" pitchFamily="34" charset="-122"/>
                <a:cs typeface="Andika" pitchFamily="34" charset="-120"/>
              </a:rPr>
              <a:t>pila</a:t>
            </a:r>
            <a:r>
              <a:rPr lang="en-US" sz="2200" dirty="0">
                <a:solidFill>
                  <a:srgbClr val="1F2A30"/>
                </a:solidFill>
                <a:latin typeface="Andika" pitchFamily="34" charset="0"/>
                <a:ea typeface="Andika" pitchFamily="34" charset="-122"/>
                <a:cs typeface="Andika" pitchFamily="34" charset="-120"/>
              </a:rPr>
              <a:t>: la capa superior puede cubrir a las que están debajo.</a:t>
            </a:r>
            <a:endParaRPr lang="en-US" sz="2200" dirty="0"/>
          </a:p>
          <a:p>
            <a:pPr marL="0" indent="0" algn="l">
              <a:lnSpc>
                <a:spcPct val="113000"/>
              </a:lnSpc>
              <a:spcAft>
                <a:spcPts val="1150"/>
              </a:spcAft>
              <a:buNone/>
            </a:pPr>
            <a:r>
              <a:rPr lang="en-US" sz="2200" dirty="0">
                <a:solidFill>
                  <a:srgbClr val="1F2A30"/>
                </a:solidFill>
                <a:latin typeface="Andika" pitchFamily="34" charset="0"/>
                <a:ea typeface="Andika" pitchFamily="34" charset="-122"/>
                <a:cs typeface="Andika" pitchFamily="34" charset="-120"/>
              </a:rPr>
              <a:t>Renombra las capas para encontrarlas rápido y agrúpalas cuando pertenezcan al mismo elemento.</a:t>
            </a:r>
            <a:endParaRPr lang="en-US" sz="2200" dirty="0"/>
          </a:p>
          <a:p>
            <a:pPr marL="0" indent="0" algn="l">
              <a:lnSpc>
                <a:spcPct val="113000"/>
              </a:lnSpc>
              <a:buNone/>
            </a:pPr>
            <a:r>
              <a:rPr lang="en-US" sz="2200" dirty="0">
                <a:solidFill>
                  <a:srgbClr val="1F2A30"/>
                </a:solidFill>
                <a:latin typeface="Andika" pitchFamily="34" charset="0"/>
                <a:ea typeface="Andika" pitchFamily="34" charset="-122"/>
                <a:cs typeface="Andika" pitchFamily="34" charset="-120"/>
              </a:rPr>
              <a:t>Usa visibilidad, orden y opacidad para comparar versiones y controlar cuánto se ve. </a:t>
            </a:r>
            <a:r>
              <a:rPr lang="en-US" sz="2200" b="1" dirty="0">
                <a:solidFill>
                  <a:srgbClr val="1F2A30"/>
                </a:solidFill>
                <a:latin typeface="Andika Bold" pitchFamily="34" charset="0"/>
                <a:ea typeface="Andika Bold" pitchFamily="34" charset="-122"/>
                <a:cs typeface="Andika Bold" pitchFamily="34" charset="-120"/>
              </a:rPr>
              <a:t>Ejemplo:</a:t>
            </a:r>
            <a:r>
              <a:rPr lang="en-US" sz="2200" dirty="0">
                <a:solidFill>
                  <a:srgbClr val="1F2A30"/>
                </a:solidFill>
                <a:latin typeface="Andika" pitchFamily="34" charset="0"/>
                <a:ea typeface="Andika" pitchFamily="34" charset="-122"/>
                <a:cs typeface="Andika" pitchFamily="34" charset="-120"/>
              </a:rPr>
              <a:t> Foto base + texto + sombra + logo, cada elemento en su propia capa.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5730037" y="1692275"/>
            <a:ext cx="2926086" cy="4708525"/>
          </a:xfrm>
          <a:prstGeom prst="roundRect">
            <a:avLst>
              <a:gd name="adj" fmla="val 391"/>
            </a:avLst>
          </a:prstGeom>
          <a:solidFill>
            <a:srgbClr val="FFFFFF"/>
          </a:solidFill>
          <a:ln w="6350">
            <a:solidFill>
              <a:srgbClr val="1F2A30"/>
            </a:solidFill>
            <a:prstDash val="solid"/>
          </a:ln>
          <a:effectLst>
            <a:outerShdw blurRad="127" dist="41910" dir="3806097" algn="bl" rotWithShape="0">
              <a:srgbClr val="3A464D">
                <a:alpha val="100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888783" y="1851025"/>
            <a:ext cx="2608594" cy="805458"/>
          </a:xfrm>
          <a:prstGeom prst="roundRect">
            <a:avLst>
              <a:gd name="adj" fmla="val 1419"/>
            </a:avLst>
          </a:prstGeom>
          <a:solidFill>
            <a:srgbClr val="FFB4CE"/>
          </a:solidFill>
          <a:ln/>
        </p:spPr>
      </p:sp>
      <p:sp>
        <p:nvSpPr>
          <p:cNvPr id="7" name="Text 5"/>
          <p:cNvSpPr/>
          <p:nvPr/>
        </p:nvSpPr>
        <p:spPr>
          <a:xfrm>
            <a:off x="6086819" y="1950045"/>
            <a:ext cx="2212523" cy="6074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ndika Bold" pitchFamily="34" charset="0"/>
                <a:ea typeface="Andika Bold" pitchFamily="34" charset="-122"/>
                <a:cs typeface="Andika Bold" pitchFamily="34" charset="-120"/>
              </a:rPr>
              <a:t>Pila desordenada</a:t>
            </a:r>
            <a:endParaRPr lang="en-US" sz="21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888783" y="2805708"/>
          <a:ext cx="10972800" cy="2392304"/>
        </p:xfrm>
        <a:graphic>
          <a:graphicData uri="http://schemas.openxmlformats.org/drawingml/2006/table">
            <a:tbl>
              <a:tblPr/>
              <a:tblGrid>
                <a:gridCol w="10972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9807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600" dirty="0">
                          <a:solidFill>
                            <a:srgbClr val="000000"/>
                          </a:solidFill>
                          <a:latin typeface="Andika" pitchFamily="34" charset="0"/>
                          <a:ea typeface="Andika" pitchFamily="34" charset="-122"/>
                          <a:cs typeface="Andika" pitchFamily="34" charset="-120"/>
                        </a:rPr>
                        <a:t>logo final</a:t>
                      </a:r>
                      <a:endParaRPr lang="en-US" sz="2600" dirty="0">
                        <a:latin typeface="Andika" charset="0"/>
                        <a:ea typeface="Andika" charset="0"/>
                        <a:cs typeface="Andika" charset="0"/>
                      </a:endParaRPr>
                    </a:p>
                  </a:txBody>
                  <a:tcPr marL="247644" marR="247644" marT="76198" marB="76198" anchor="ctr">
                    <a:lnL w="20637" cap="flat" cmpd="sng" algn="ctr">
                      <a:solidFill>
                        <a:srgbClr val="FFB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637" cap="flat" cmpd="sng" algn="ctr">
                      <a:solidFill>
                        <a:srgbClr val="FFB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637" cap="flat" cmpd="sng" algn="ctr">
                      <a:solidFill>
                        <a:srgbClr val="FFB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637" cap="flat" cmpd="sng" algn="ctr">
                      <a:solidFill>
                        <a:srgbClr val="FFB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4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807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600" dirty="0">
                          <a:solidFill>
                            <a:srgbClr val="000000"/>
                          </a:solidFill>
                          <a:latin typeface="Andika" pitchFamily="34" charset="0"/>
                          <a:ea typeface="Andika" pitchFamily="34" charset="-122"/>
                          <a:cs typeface="Andika" pitchFamily="34" charset="-120"/>
                        </a:rPr>
                        <a:t>Foto copia 2</a:t>
                      </a:r>
                      <a:endParaRPr lang="en-US" sz="2600" dirty="0">
                        <a:latin typeface="Andika" charset="0"/>
                        <a:ea typeface="Andika" charset="0"/>
                        <a:cs typeface="Andika" charset="0"/>
                      </a:endParaRPr>
                    </a:p>
                  </a:txBody>
                  <a:tcPr marL="247644" marR="247644" marT="76198" marB="76198" anchor="ctr">
                    <a:lnL w="20637" cap="flat" cmpd="sng" algn="ctr">
                      <a:solidFill>
                        <a:srgbClr val="FFC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637" cap="flat" cmpd="sng" algn="ctr">
                      <a:solidFill>
                        <a:srgbClr val="FFC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637" cap="flat" cmpd="sng" algn="ctr">
                      <a:solidFill>
                        <a:srgbClr val="FFB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637" cap="flat" cmpd="sng" algn="ctr">
                      <a:solidFill>
                        <a:srgbClr val="FFC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2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807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600" dirty="0">
                          <a:solidFill>
                            <a:srgbClr val="000000"/>
                          </a:solidFill>
                          <a:latin typeface="Andika" pitchFamily="34" charset="0"/>
                          <a:ea typeface="Andika" pitchFamily="34" charset="-122"/>
                          <a:cs typeface="Andika" pitchFamily="34" charset="-120"/>
                        </a:rPr>
                        <a:t>texto nuevo</a:t>
                      </a:r>
                      <a:endParaRPr lang="en-US" sz="2600" dirty="0">
                        <a:latin typeface="Andika" charset="0"/>
                        <a:ea typeface="Andika" charset="0"/>
                        <a:cs typeface="Andika" charset="0"/>
                      </a:endParaRPr>
                    </a:p>
                  </a:txBody>
                  <a:tcPr marL="247644" marR="247644" marT="76198" marB="76198" anchor="ctr">
                    <a:lnL w="20637" cap="flat" cmpd="sng" algn="ctr">
                      <a:solidFill>
                        <a:srgbClr val="FFE4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637" cap="flat" cmpd="sng" algn="ctr">
                      <a:solidFill>
                        <a:srgbClr val="FFE4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637" cap="flat" cmpd="sng" algn="ctr">
                      <a:solidFill>
                        <a:srgbClr val="FFC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637" cap="flat" cmpd="sng" algn="ctr">
                      <a:solidFill>
                        <a:srgbClr val="FFE4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45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807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600" dirty="0">
                          <a:solidFill>
                            <a:srgbClr val="000000"/>
                          </a:solidFill>
                          <a:latin typeface="Andika" pitchFamily="34" charset="0"/>
                          <a:ea typeface="Andika" pitchFamily="34" charset="-122"/>
                          <a:cs typeface="Andika" pitchFamily="34" charset="-120"/>
                        </a:rPr>
                        <a:t>Fondo</a:t>
                      </a:r>
                      <a:endParaRPr lang="en-US" sz="2600" dirty="0">
                        <a:latin typeface="Andika" charset="0"/>
                        <a:ea typeface="Andika" charset="0"/>
                        <a:cs typeface="Andika" charset="0"/>
                      </a:endParaRPr>
                    </a:p>
                  </a:txBody>
                  <a:tcPr marL="247644" marR="247644" marT="76198" marB="76198" anchor="ctr">
                    <a:lnL w="20637" cap="flat" cmpd="sng" algn="ctr">
                      <a:solidFill>
                        <a:srgbClr val="BDEB8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637" cap="flat" cmpd="sng" algn="ctr">
                      <a:solidFill>
                        <a:srgbClr val="BDEB8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637" cap="flat" cmpd="sng" algn="ctr">
                      <a:solidFill>
                        <a:srgbClr val="FFE4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637" cap="flat" cmpd="sng" algn="ctr">
                      <a:solidFill>
                        <a:srgbClr val="BDEB8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EB8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9" name="Shape 6"/>
          <p:cNvSpPr/>
          <p:nvPr/>
        </p:nvSpPr>
        <p:spPr>
          <a:xfrm>
            <a:off x="8808420" y="1692275"/>
            <a:ext cx="2926086" cy="4708525"/>
          </a:xfrm>
          <a:prstGeom prst="roundRect">
            <a:avLst>
              <a:gd name="adj" fmla="val 391"/>
            </a:avLst>
          </a:prstGeom>
          <a:solidFill>
            <a:srgbClr val="FFFFFF"/>
          </a:solidFill>
          <a:ln w="6350">
            <a:solidFill>
              <a:srgbClr val="1F2A30"/>
            </a:solidFill>
            <a:prstDash val="solid"/>
          </a:ln>
          <a:effectLst>
            <a:outerShdw blurRad="127" dist="41910" dir="3806097" algn="bl" rotWithShape="0">
              <a:srgbClr val="3A464D">
                <a:alpha val="100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8967166" y="1851025"/>
            <a:ext cx="2418099" cy="501749"/>
          </a:xfrm>
          <a:prstGeom prst="roundRect">
            <a:avLst>
              <a:gd name="adj" fmla="val 2278"/>
            </a:avLst>
          </a:prstGeom>
          <a:solidFill>
            <a:srgbClr val="BDEB8C"/>
          </a:solidFill>
          <a:ln/>
        </p:spPr>
      </p:sp>
      <p:sp>
        <p:nvSpPr>
          <p:cNvPr id="11" name="Text 8"/>
          <p:cNvSpPr/>
          <p:nvPr/>
        </p:nvSpPr>
        <p:spPr>
          <a:xfrm>
            <a:off x="9165202" y="1950045"/>
            <a:ext cx="2631612" cy="3037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ndika Bold" pitchFamily="34" charset="0"/>
                <a:ea typeface="Andika Bold" pitchFamily="34" charset="-122"/>
                <a:cs typeface="Andika Bold" pitchFamily="34" charset="-120"/>
              </a:rPr>
              <a:t>Pila organizada</a:t>
            </a:r>
            <a:endParaRPr lang="en-US" sz="2100" dirty="0"/>
          </a:p>
        </p:txBody>
      </p:sp>
      <p:graphicFrame>
        <p:nvGraphicFramePr>
          <p:cNvPr id="1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967166" y="2501999"/>
          <a:ext cx="10972800" cy="2392304"/>
        </p:xfrm>
        <a:graphic>
          <a:graphicData uri="http://schemas.openxmlformats.org/drawingml/2006/table">
            <a:tbl>
              <a:tblPr/>
              <a:tblGrid>
                <a:gridCol w="10972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9807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600" dirty="0">
                          <a:solidFill>
                            <a:srgbClr val="000000"/>
                          </a:solidFill>
                          <a:latin typeface="Andika" pitchFamily="34" charset="0"/>
                          <a:ea typeface="Andika" pitchFamily="34" charset="-122"/>
                          <a:cs typeface="Andika" pitchFamily="34" charset="-120"/>
                        </a:rPr>
                        <a:t>Logo</a:t>
                      </a:r>
                      <a:endParaRPr lang="en-US" sz="2600" dirty="0">
                        <a:latin typeface="Andika" charset="0"/>
                        <a:ea typeface="Andika" charset="0"/>
                        <a:cs typeface="Andika" charset="0"/>
                      </a:endParaRPr>
                    </a:p>
                  </a:txBody>
                  <a:tcPr marL="247644" marR="247644" marT="76198" marB="76198" anchor="ctr">
                    <a:lnL w="20637" cap="flat" cmpd="sng" algn="ctr">
                      <a:solidFill>
                        <a:srgbClr val="FFE4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637" cap="flat" cmpd="sng" algn="ctr">
                      <a:solidFill>
                        <a:srgbClr val="FFE4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637" cap="flat" cmpd="sng" algn="ctr">
                      <a:solidFill>
                        <a:srgbClr val="FFE4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637" cap="flat" cmpd="sng" algn="ctr">
                      <a:solidFill>
                        <a:srgbClr val="FFE4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45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807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600" dirty="0">
                          <a:solidFill>
                            <a:srgbClr val="000000"/>
                          </a:solidFill>
                          <a:latin typeface="Andika" pitchFamily="34" charset="0"/>
                          <a:ea typeface="Andika" pitchFamily="34" charset="-122"/>
                          <a:cs typeface="Andika" pitchFamily="34" charset="-120"/>
                        </a:rPr>
                        <a:t>Sombra</a:t>
                      </a:r>
                      <a:endParaRPr lang="en-US" sz="2600" dirty="0">
                        <a:latin typeface="Andika" charset="0"/>
                        <a:ea typeface="Andika" charset="0"/>
                        <a:cs typeface="Andika" charset="0"/>
                      </a:endParaRPr>
                    </a:p>
                  </a:txBody>
                  <a:tcPr marL="247644" marR="247644" marT="76198" marB="76198" anchor="ctr">
                    <a:lnL w="20637" cap="flat" cmpd="sng" algn="ctr">
                      <a:solidFill>
                        <a:srgbClr val="FFC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637" cap="flat" cmpd="sng" algn="ctr">
                      <a:solidFill>
                        <a:srgbClr val="FFC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637" cap="flat" cmpd="sng" algn="ctr">
                      <a:solidFill>
                        <a:srgbClr val="FFE4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637" cap="flat" cmpd="sng" algn="ctr">
                      <a:solidFill>
                        <a:srgbClr val="FFC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2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807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600" dirty="0">
                          <a:solidFill>
                            <a:srgbClr val="000000"/>
                          </a:solidFill>
                          <a:latin typeface="Andika" pitchFamily="34" charset="0"/>
                          <a:ea typeface="Andika" pitchFamily="34" charset="-122"/>
                          <a:cs typeface="Andika" pitchFamily="34" charset="-120"/>
                        </a:rPr>
                        <a:t>Texto</a:t>
                      </a:r>
                      <a:endParaRPr lang="en-US" sz="2600" dirty="0">
                        <a:latin typeface="Andika" charset="0"/>
                        <a:ea typeface="Andika" charset="0"/>
                        <a:cs typeface="Andika" charset="0"/>
                      </a:endParaRPr>
                    </a:p>
                  </a:txBody>
                  <a:tcPr marL="247644" marR="247644" marT="76198" marB="76198" anchor="ctr">
                    <a:lnL w="20637" cap="flat" cmpd="sng" algn="ctr">
                      <a:solidFill>
                        <a:srgbClr val="FFB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637" cap="flat" cmpd="sng" algn="ctr">
                      <a:solidFill>
                        <a:srgbClr val="FFB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637" cap="flat" cmpd="sng" algn="ctr">
                      <a:solidFill>
                        <a:srgbClr val="FFC2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637" cap="flat" cmpd="sng" algn="ctr">
                      <a:solidFill>
                        <a:srgbClr val="FFB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4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807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600" dirty="0">
                          <a:solidFill>
                            <a:srgbClr val="000000"/>
                          </a:solidFill>
                          <a:latin typeface="Andika" pitchFamily="34" charset="0"/>
                          <a:ea typeface="Andika" pitchFamily="34" charset="-122"/>
                          <a:cs typeface="Andika" pitchFamily="34" charset="-120"/>
                        </a:rPr>
                        <a:t>Foto base</a:t>
                      </a:r>
                      <a:endParaRPr lang="en-US" sz="2600" dirty="0">
                        <a:latin typeface="Andika" charset="0"/>
                        <a:ea typeface="Andika" charset="0"/>
                        <a:cs typeface="Andika" charset="0"/>
                      </a:endParaRPr>
                    </a:p>
                  </a:txBody>
                  <a:tcPr marL="247644" marR="247644" marT="76198" marB="76198" anchor="ctr">
                    <a:lnL w="20637" cap="flat" cmpd="sng" algn="ctr">
                      <a:solidFill>
                        <a:srgbClr val="BDEB8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637" cap="flat" cmpd="sng" algn="ctr">
                      <a:solidFill>
                        <a:srgbClr val="BDEB8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637" cap="flat" cmpd="sng" algn="ctr">
                      <a:solidFill>
                        <a:srgbClr val="FFB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637" cap="flat" cmpd="sng" algn="ctr">
                      <a:solidFill>
                        <a:srgbClr val="BDEB8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EB8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4" name="Rectángulo 13">
            <a:extLst>
              <a:ext uri="{FF2B5EF4-FFF2-40B4-BE49-F238E27FC236}">
                <a16:creationId xmlns:a16="http://schemas.microsoft.com/office/drawing/2014/main" id="{694F0B4F-766D-69B1-14E0-796F9F280AC9}"/>
              </a:ext>
            </a:extLst>
          </p:cNvPr>
          <p:cNvSpPr/>
          <p:nvPr/>
        </p:nvSpPr>
        <p:spPr>
          <a:xfrm>
            <a:off x="1060786" y="6385580"/>
            <a:ext cx="6254231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8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Mg. </a:t>
            </a:r>
            <a:r>
              <a:rPr lang="es-ES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Smith Huanca Torres</a:t>
            </a:r>
            <a:endParaRPr lang="es-ES" sz="28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189" y="457200"/>
            <a:ext cx="11277318" cy="558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4000" b="1" dirty="0">
                <a:solidFill>
                  <a:srgbClr val="1F2A30"/>
                </a:solidFill>
                <a:latin typeface="Shantell Sans Bold" pitchFamily="34" charset="0"/>
                <a:ea typeface="Shantell Sans Bold" pitchFamily="34" charset="-122"/>
                <a:cs typeface="Shantell Sans Bold" pitchFamily="34" charset="-120"/>
              </a:rPr>
              <a:t>Capas de ajuste: corrige sin destruir</a:t>
            </a:r>
            <a:endParaRPr lang="en-US" sz="4000" dirty="0"/>
          </a:p>
        </p:txBody>
      </p:sp>
      <p:sp>
        <p:nvSpPr>
          <p:cNvPr id="3" name="Shape 1"/>
          <p:cNvSpPr/>
          <p:nvPr/>
        </p:nvSpPr>
        <p:spPr>
          <a:xfrm>
            <a:off x="457189" y="1395413"/>
            <a:ext cx="2819329" cy="69751"/>
          </a:xfrm>
          <a:prstGeom prst="roundRect">
            <a:avLst>
              <a:gd name="adj" fmla="val 49999"/>
            </a:avLst>
          </a:prstGeom>
          <a:solidFill>
            <a:srgbClr val="2743C9"/>
          </a:solidFill>
          <a:ln/>
        </p:spPr>
      </p:sp>
      <p:sp>
        <p:nvSpPr>
          <p:cNvPr id="4" name="Text 2"/>
          <p:cNvSpPr/>
          <p:nvPr/>
        </p:nvSpPr>
        <p:spPr>
          <a:xfrm>
            <a:off x="457189" y="1753096"/>
            <a:ext cx="5486263" cy="326905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2000"/>
              </a:lnSpc>
              <a:spcAft>
                <a:spcPts val="1150"/>
              </a:spcAft>
              <a:buNone/>
            </a:pPr>
            <a:r>
              <a:rPr lang="en-US" sz="2600" dirty="0">
                <a:solidFill>
                  <a:srgbClr val="1F2A30"/>
                </a:solidFill>
                <a:latin typeface="Andika" pitchFamily="34" charset="0"/>
                <a:ea typeface="Andika" pitchFamily="34" charset="-122"/>
                <a:cs typeface="Andika" pitchFamily="34" charset="-120"/>
              </a:rPr>
              <a:t>Se crean desde el panel Ajustes o desde el menú de nuevas capas de relleno o ajuste.</a:t>
            </a:r>
            <a:endParaRPr lang="en-US" sz="2600" dirty="0"/>
          </a:p>
          <a:p>
            <a:pPr marL="0" indent="0" algn="l">
              <a:lnSpc>
                <a:spcPct val="112000"/>
              </a:lnSpc>
              <a:buNone/>
            </a:pPr>
            <a:r>
              <a:rPr lang="en-US" sz="2600" dirty="0">
                <a:solidFill>
                  <a:srgbClr val="1F2A30"/>
                </a:solidFill>
                <a:latin typeface="Andika" pitchFamily="34" charset="0"/>
                <a:ea typeface="Andika" pitchFamily="34" charset="-122"/>
                <a:cs typeface="Andika" pitchFamily="34" charset="-120"/>
              </a:rPr>
              <a:t>La corrección queda editable: puedes cambiarla después en vez de aplicarla permanentemente sobre la foto.</a:t>
            </a:r>
            <a:endParaRPr lang="en-US" sz="2600" dirty="0"/>
          </a:p>
        </p:txBody>
      </p:sp>
      <p:sp>
        <p:nvSpPr>
          <p:cNvPr id="5" name="Shape 3"/>
          <p:cNvSpPr/>
          <p:nvPr/>
        </p:nvSpPr>
        <p:spPr>
          <a:xfrm>
            <a:off x="457189" y="5171380"/>
            <a:ext cx="1514834" cy="501749"/>
          </a:xfrm>
          <a:prstGeom prst="roundRect">
            <a:avLst>
              <a:gd name="adj" fmla="val 2278"/>
            </a:avLst>
          </a:prstGeom>
          <a:solidFill>
            <a:srgbClr val="BDEB8C"/>
          </a:solidFill>
          <a:ln/>
        </p:spPr>
      </p:sp>
      <p:sp>
        <p:nvSpPr>
          <p:cNvPr id="6" name="Text 4"/>
          <p:cNvSpPr/>
          <p:nvPr/>
        </p:nvSpPr>
        <p:spPr>
          <a:xfrm>
            <a:off x="655224" y="5270401"/>
            <a:ext cx="1728347" cy="3037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ndika Bold" pitchFamily="34" charset="0"/>
                <a:ea typeface="Andika Bold" pitchFamily="34" charset="-122"/>
                <a:cs typeface="Andika Bold" pitchFamily="34" charset="-120"/>
              </a:rPr>
              <a:t>Máscara</a:t>
            </a:r>
            <a:endParaRPr lang="en-US" sz="2100" dirty="0"/>
          </a:p>
        </p:txBody>
      </p:sp>
      <p:sp>
        <p:nvSpPr>
          <p:cNvPr id="7" name="Shape 5"/>
          <p:cNvSpPr/>
          <p:nvPr/>
        </p:nvSpPr>
        <p:spPr>
          <a:xfrm>
            <a:off x="2137118" y="5171380"/>
            <a:ext cx="2133646" cy="501749"/>
          </a:xfrm>
          <a:prstGeom prst="roundRect">
            <a:avLst>
              <a:gd name="adj" fmla="val 2278"/>
            </a:avLst>
          </a:prstGeom>
          <a:solidFill>
            <a:srgbClr val="FFE45C"/>
          </a:solidFill>
          <a:ln/>
        </p:spPr>
      </p:sp>
      <p:sp>
        <p:nvSpPr>
          <p:cNvPr id="8" name="Text 6"/>
          <p:cNvSpPr/>
          <p:nvPr/>
        </p:nvSpPr>
        <p:spPr>
          <a:xfrm>
            <a:off x="2335154" y="5270401"/>
            <a:ext cx="2347159" cy="3037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ndika Bold" pitchFamily="34" charset="0"/>
                <a:ea typeface="Andika Bold" pitchFamily="34" charset="-122"/>
                <a:cs typeface="Andika Bold" pitchFamily="34" charset="-120"/>
              </a:rPr>
              <a:t>Blanco revela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457189" y="5838230"/>
            <a:ext cx="2040779" cy="501749"/>
          </a:xfrm>
          <a:prstGeom prst="roundRect">
            <a:avLst>
              <a:gd name="adj" fmla="val 2278"/>
            </a:avLst>
          </a:prstGeom>
          <a:solidFill>
            <a:srgbClr val="FFB4CE"/>
          </a:solidFill>
          <a:ln/>
        </p:spPr>
      </p:sp>
      <p:sp>
        <p:nvSpPr>
          <p:cNvPr id="10" name="Text 8"/>
          <p:cNvSpPr/>
          <p:nvPr/>
        </p:nvSpPr>
        <p:spPr>
          <a:xfrm>
            <a:off x="655224" y="5937250"/>
            <a:ext cx="2254293" cy="3037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ndika Bold" pitchFamily="34" charset="0"/>
                <a:ea typeface="Andika Bold" pitchFamily="34" charset="-122"/>
                <a:cs typeface="Andika Bold" pitchFamily="34" charset="-120"/>
              </a:rPr>
              <a:t>Negro oculta</a:t>
            </a:r>
            <a:endParaRPr lang="en-US" sz="2100" dirty="0"/>
          </a:p>
        </p:txBody>
      </p:sp>
      <p:pic>
        <p:nvPicPr>
          <p:cNvPr id="11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244" y="1714698"/>
            <a:ext cx="2666933" cy="1500188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6248244" y="3316486"/>
            <a:ext cx="2666933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2743C9"/>
                </a:solidFill>
                <a:latin typeface="Kalam" pitchFamily="34" charset="0"/>
                <a:ea typeface="Kalam" pitchFamily="34" charset="-122"/>
                <a:cs typeface="Kalam" pitchFamily="34" charset="-120"/>
              </a:rPr>
              <a:t>Antes · sujeto en sombra</a:t>
            </a:r>
            <a:endParaRPr lang="en-US" sz="2400" dirty="0"/>
          </a:p>
        </p:txBody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67573" y="1714698"/>
            <a:ext cx="2666933" cy="1500188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9067573" y="3316486"/>
            <a:ext cx="2666933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2743C9"/>
                </a:solidFill>
                <a:latin typeface="Kalam" pitchFamily="34" charset="0"/>
                <a:ea typeface="Kalam" pitchFamily="34" charset="-122"/>
                <a:cs typeface="Kalam" pitchFamily="34" charset="-120"/>
              </a:rPr>
              <a:t>Después · ajuste localizado</a:t>
            </a:r>
            <a:endParaRPr lang="en-US" sz="2400" dirty="0"/>
          </a:p>
        </p:txBody>
      </p:sp>
      <p:sp>
        <p:nvSpPr>
          <p:cNvPr id="15" name="Shape 11"/>
          <p:cNvSpPr/>
          <p:nvPr/>
        </p:nvSpPr>
        <p:spPr>
          <a:xfrm>
            <a:off x="6248244" y="4227711"/>
            <a:ext cx="5486263" cy="2150666"/>
          </a:xfrm>
          <a:prstGeom prst="roundRect">
            <a:avLst>
              <a:gd name="adj" fmla="val 531"/>
            </a:avLst>
          </a:prstGeom>
          <a:solidFill>
            <a:srgbClr val="FFFFFF"/>
          </a:solidFill>
          <a:ln w="6350">
            <a:solidFill>
              <a:srgbClr val="1F2A30"/>
            </a:solidFill>
            <a:prstDash val="solid"/>
          </a:ln>
          <a:effectLst>
            <a:outerShdw blurRad="127" dist="41910" dir="3806097" algn="bl" rotWithShape="0">
              <a:srgbClr val="3A464D">
                <a:alpha val="100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6432389" y="4411861"/>
            <a:ext cx="3231474" cy="501749"/>
          </a:xfrm>
          <a:prstGeom prst="roundRect">
            <a:avLst>
              <a:gd name="adj" fmla="val 2278"/>
            </a:avLst>
          </a:prstGeom>
          <a:solidFill>
            <a:srgbClr val="BDEB8C"/>
          </a:solidFill>
          <a:ln/>
        </p:spPr>
      </p:sp>
      <p:sp>
        <p:nvSpPr>
          <p:cNvPr id="17" name="Text 13"/>
          <p:cNvSpPr/>
          <p:nvPr/>
        </p:nvSpPr>
        <p:spPr>
          <a:xfrm>
            <a:off x="6630425" y="4510881"/>
            <a:ext cx="3444987" cy="3037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ndika Bold" pitchFamily="34" charset="0"/>
                <a:ea typeface="Andika Bold" pitchFamily="34" charset="-122"/>
                <a:cs typeface="Andika Bold" pitchFamily="34" charset="-120"/>
              </a:rPr>
              <a:t>Máscara seleccionada</a:t>
            </a:r>
            <a:endParaRPr lang="en-US" sz="2100" dirty="0"/>
          </a:p>
        </p:txBody>
      </p:sp>
      <p:sp>
        <p:nvSpPr>
          <p:cNvPr id="18" name="Text 14"/>
          <p:cNvSpPr/>
          <p:nvPr/>
        </p:nvSpPr>
        <p:spPr>
          <a:xfrm>
            <a:off x="6432389" y="5062835"/>
            <a:ext cx="5117972" cy="11313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2200" dirty="0">
                <a:solidFill>
                  <a:srgbClr val="1F2A30"/>
                </a:solidFill>
                <a:latin typeface="Andika" pitchFamily="34" charset="0"/>
                <a:ea typeface="Andika" pitchFamily="34" charset="-122"/>
                <a:cs typeface="Andika" pitchFamily="34" charset="-120"/>
              </a:rPr>
              <a:t>Una zona blanca sobre el sujeto deja pasar la corrección; el fondo queda intacto.</a:t>
            </a:r>
            <a:endParaRPr lang="en-US" sz="2200" dirty="0"/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795C4390-18EB-5E41-FEEB-9D65676D1A06}"/>
              </a:ext>
            </a:extLst>
          </p:cNvPr>
          <p:cNvSpPr/>
          <p:nvPr/>
        </p:nvSpPr>
        <p:spPr>
          <a:xfrm>
            <a:off x="1060786" y="6385580"/>
            <a:ext cx="6254231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8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Mg. </a:t>
            </a:r>
            <a:r>
              <a:rPr lang="es-ES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Smith Huanca Torres</a:t>
            </a:r>
            <a:endParaRPr lang="es-ES" sz="28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189" y="457200"/>
            <a:ext cx="11277318" cy="4749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3400" b="1" dirty="0">
                <a:solidFill>
                  <a:srgbClr val="1F2A30"/>
                </a:solidFill>
                <a:latin typeface="Shantell Sans Bold" pitchFamily="34" charset="0"/>
                <a:ea typeface="Shantell Sans Bold" pitchFamily="34" charset="-122"/>
                <a:cs typeface="Shantell Sans Bold" pitchFamily="34" charset="-120"/>
              </a:rPr>
              <a:t>Niveles y Curvas: recuperar luz y contraste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457189" y="1311573"/>
            <a:ext cx="2819329" cy="69751"/>
          </a:xfrm>
          <a:prstGeom prst="roundRect">
            <a:avLst>
              <a:gd name="adj" fmla="val 49999"/>
            </a:avLst>
          </a:prstGeom>
          <a:solidFill>
            <a:srgbClr val="2743C9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3004443"/>
            <a:ext cx="6583495" cy="200025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7345377" y="1712119"/>
            <a:ext cx="1322553" cy="501749"/>
          </a:xfrm>
          <a:prstGeom prst="roundRect">
            <a:avLst>
              <a:gd name="adj" fmla="val 2278"/>
            </a:avLst>
          </a:prstGeom>
          <a:solidFill>
            <a:srgbClr val="BDEB8C"/>
          </a:solidFill>
          <a:ln/>
        </p:spPr>
      </p:sp>
      <p:sp>
        <p:nvSpPr>
          <p:cNvPr id="6" name="Text 3"/>
          <p:cNvSpPr/>
          <p:nvPr/>
        </p:nvSpPr>
        <p:spPr>
          <a:xfrm>
            <a:off x="7543413" y="1811139"/>
            <a:ext cx="1536066" cy="3037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ndika Bold" pitchFamily="34" charset="0"/>
                <a:ea typeface="Andika Bold" pitchFamily="34" charset="-122"/>
                <a:cs typeface="Andika Bold" pitchFamily="34" charset="-120"/>
              </a:rPr>
              <a:t>Niveles</a:t>
            </a:r>
            <a:endParaRPr lang="en-US" sz="2100" dirty="0"/>
          </a:p>
        </p:txBody>
      </p:sp>
      <p:sp>
        <p:nvSpPr>
          <p:cNvPr id="7" name="Text 4"/>
          <p:cNvSpPr/>
          <p:nvPr/>
        </p:nvSpPr>
        <p:spPr>
          <a:xfrm>
            <a:off x="7345377" y="2363093"/>
            <a:ext cx="4389129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2000" dirty="0">
                <a:solidFill>
                  <a:srgbClr val="1F2A30"/>
                </a:solidFill>
                <a:latin typeface="Andika" pitchFamily="34" charset="0"/>
                <a:ea typeface="Andika" pitchFamily="34" charset="-122"/>
                <a:cs typeface="Andika" pitchFamily="34" charset="-120"/>
              </a:rPr>
              <a:t>Ajusta sombras, medios tonos e iluminaciones con el histograma como guía.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7345377" y="3541018"/>
            <a:ext cx="1301420" cy="501749"/>
          </a:xfrm>
          <a:prstGeom prst="roundRect">
            <a:avLst>
              <a:gd name="adj" fmla="val 2278"/>
            </a:avLst>
          </a:prstGeom>
          <a:solidFill>
            <a:srgbClr val="FFC285"/>
          </a:solidFill>
          <a:ln/>
        </p:spPr>
      </p:sp>
      <p:sp>
        <p:nvSpPr>
          <p:cNvPr id="9" name="Text 6"/>
          <p:cNvSpPr/>
          <p:nvPr/>
        </p:nvSpPr>
        <p:spPr>
          <a:xfrm>
            <a:off x="7543413" y="3640038"/>
            <a:ext cx="1514933" cy="3037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ndika Bold" pitchFamily="34" charset="0"/>
                <a:ea typeface="Andika Bold" pitchFamily="34" charset="-122"/>
                <a:cs typeface="Andika Bold" pitchFamily="34" charset="-120"/>
              </a:rPr>
              <a:t>Curvas</a:t>
            </a:r>
            <a:endParaRPr lang="en-US" sz="2100" dirty="0"/>
          </a:p>
        </p:txBody>
      </p:sp>
      <p:sp>
        <p:nvSpPr>
          <p:cNvPr id="10" name="Text 7"/>
          <p:cNvSpPr/>
          <p:nvPr/>
        </p:nvSpPr>
        <p:spPr>
          <a:xfrm>
            <a:off x="7345377" y="4191992"/>
            <a:ext cx="4389129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2000" dirty="0">
                <a:solidFill>
                  <a:srgbClr val="1F2A30"/>
                </a:solidFill>
                <a:latin typeface="Andika" pitchFamily="34" charset="0"/>
                <a:ea typeface="Andika" pitchFamily="34" charset="-122"/>
                <a:cs typeface="Andika" pitchFamily="34" charset="-120"/>
              </a:rPr>
              <a:t>Controla con más precisión cómo cambia la gama tonal.</a:t>
            </a:r>
            <a:endParaRPr lang="en-US" sz="2000" dirty="0"/>
          </a:p>
        </p:txBody>
      </p:sp>
      <p:sp>
        <p:nvSpPr>
          <p:cNvPr id="11" name="Text 8"/>
          <p:cNvSpPr/>
          <p:nvPr/>
        </p:nvSpPr>
        <p:spPr>
          <a:xfrm>
            <a:off x="7345377" y="5027017"/>
            <a:ext cx="4389129" cy="1270000"/>
          </a:xfrm>
          <a:prstGeom prst="rect">
            <a:avLst/>
          </a:prstGeom>
          <a:noFill/>
          <a:ln/>
        </p:spPr>
        <p:txBody>
          <a:bodyPr wrap="square" lIns="152396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743C9"/>
                </a:solidFill>
                <a:latin typeface="Kalam" pitchFamily="34" charset="0"/>
                <a:ea typeface="Kalam" pitchFamily="34" charset="-122"/>
                <a:cs typeface="Kalam" pitchFamily="34" charset="-120"/>
              </a:rPr>
              <a:t>Ejemplo paso a paso: mover el punto negro para dar profundidad, equilibrar medios tonos y proteger luces. Evita recortar demasiado: sombras pueden quedarse sin detalle e iluminaciones volverse completamente blancas.</a:t>
            </a:r>
            <a:endParaRPr lang="en-US" sz="1600" dirty="0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D28481E7-7AA4-24D0-0942-6E43548980F0}"/>
              </a:ext>
            </a:extLst>
          </p:cNvPr>
          <p:cNvSpPr/>
          <p:nvPr/>
        </p:nvSpPr>
        <p:spPr>
          <a:xfrm>
            <a:off x="1060786" y="6385580"/>
            <a:ext cx="6254231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8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Mg. </a:t>
            </a:r>
            <a:r>
              <a:rPr lang="es-ES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Smith Huanca Torres</a:t>
            </a:r>
            <a:endParaRPr lang="es-ES" sz="28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189" y="457200"/>
            <a:ext cx="3840463" cy="16317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3900" b="1" dirty="0">
                <a:solidFill>
                  <a:srgbClr val="1F2A30"/>
                </a:solidFill>
                <a:latin typeface="Shantell Sans Bold" pitchFamily="34" charset="0"/>
                <a:ea typeface="Shantell Sans Bold" pitchFamily="34" charset="-122"/>
                <a:cs typeface="Shantell Sans Bold" pitchFamily="34" charset="-120"/>
              </a:rPr>
              <a:t>Tono/Saturación: color con intención</a:t>
            </a:r>
            <a:endParaRPr lang="en-US" sz="3900" dirty="0"/>
          </a:p>
        </p:txBody>
      </p:sp>
      <p:sp>
        <p:nvSpPr>
          <p:cNvPr id="3" name="Shape 1"/>
          <p:cNvSpPr/>
          <p:nvPr/>
        </p:nvSpPr>
        <p:spPr>
          <a:xfrm>
            <a:off x="457189" y="2329557"/>
            <a:ext cx="960017" cy="57150"/>
          </a:xfrm>
          <a:prstGeom prst="roundRect">
            <a:avLst>
              <a:gd name="adj" fmla="val 49999"/>
            </a:avLst>
          </a:prstGeom>
          <a:solidFill>
            <a:srgbClr val="2743C9"/>
          </a:solidFill>
          <a:ln/>
        </p:spPr>
      </p:sp>
      <p:sp>
        <p:nvSpPr>
          <p:cNvPr id="4" name="Text 2"/>
          <p:cNvSpPr/>
          <p:nvPr/>
        </p:nvSpPr>
        <p:spPr>
          <a:xfrm>
            <a:off x="457189" y="2603202"/>
            <a:ext cx="3840463" cy="21401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11000"/>
              </a:lnSpc>
              <a:buNone/>
            </a:pPr>
            <a:r>
              <a:rPr lang="en-US" sz="2550" dirty="0">
                <a:solidFill>
                  <a:srgbClr val="1F2A30"/>
                </a:solidFill>
                <a:latin typeface="Andika" pitchFamily="34" charset="0"/>
                <a:ea typeface="Andika" pitchFamily="34" charset="-122"/>
                <a:cs typeface="Andika" pitchFamily="34" charset="-120"/>
              </a:rPr>
              <a:t>El </a:t>
            </a:r>
            <a:r>
              <a:rPr lang="en-US" sz="2550" b="1" dirty="0">
                <a:solidFill>
                  <a:srgbClr val="1F2A30"/>
                </a:solidFill>
                <a:latin typeface="Andika Bold" pitchFamily="34" charset="0"/>
                <a:ea typeface="Andika Bold" pitchFamily="34" charset="-122"/>
                <a:cs typeface="Andika Bold" pitchFamily="34" charset="-120"/>
              </a:rPr>
              <a:t>tono</a:t>
            </a:r>
            <a:r>
              <a:rPr lang="en-US" sz="2550" dirty="0">
                <a:solidFill>
                  <a:srgbClr val="1F2A30"/>
                </a:solidFill>
                <a:latin typeface="Andika" pitchFamily="34" charset="0"/>
                <a:ea typeface="Andika" pitchFamily="34" charset="-122"/>
                <a:cs typeface="Andika" pitchFamily="34" charset="-120"/>
              </a:rPr>
              <a:t> cambia la familia de color; la </a:t>
            </a:r>
            <a:r>
              <a:rPr lang="en-US" sz="2550" b="1" dirty="0">
                <a:solidFill>
                  <a:srgbClr val="1F2A30"/>
                </a:solidFill>
                <a:latin typeface="Andika Bold" pitchFamily="34" charset="0"/>
                <a:ea typeface="Andika Bold" pitchFamily="34" charset="-122"/>
                <a:cs typeface="Andika Bold" pitchFamily="34" charset="-120"/>
              </a:rPr>
              <a:t>saturación</a:t>
            </a:r>
            <a:r>
              <a:rPr lang="en-US" sz="2550" dirty="0">
                <a:solidFill>
                  <a:srgbClr val="1F2A30"/>
                </a:solidFill>
                <a:latin typeface="Andika" pitchFamily="34" charset="0"/>
                <a:ea typeface="Andika" pitchFamily="34" charset="-122"/>
                <a:cs typeface="Andika" pitchFamily="34" charset="-120"/>
              </a:rPr>
              <a:t> controla su intensidad; la </a:t>
            </a:r>
            <a:r>
              <a:rPr lang="en-US" sz="2550" b="1" dirty="0">
                <a:solidFill>
                  <a:srgbClr val="1F2A30"/>
                </a:solidFill>
                <a:latin typeface="Andika Bold" pitchFamily="34" charset="0"/>
                <a:ea typeface="Andika Bold" pitchFamily="34" charset="-122"/>
                <a:cs typeface="Andika Bold" pitchFamily="34" charset="-120"/>
              </a:rPr>
              <a:t>luminosidad</a:t>
            </a:r>
            <a:r>
              <a:rPr lang="en-US" sz="2550" dirty="0">
                <a:solidFill>
                  <a:srgbClr val="1F2A30"/>
                </a:solidFill>
                <a:latin typeface="Andika" pitchFamily="34" charset="0"/>
                <a:ea typeface="Andika" pitchFamily="34" charset="-122"/>
                <a:cs typeface="Andika" pitchFamily="34" charset="-120"/>
              </a:rPr>
              <a:t> aclara u oscurece el resultado.</a:t>
            </a:r>
            <a:endParaRPr lang="en-US" sz="2550" dirty="0"/>
          </a:p>
        </p:txBody>
      </p:sp>
      <p:sp>
        <p:nvSpPr>
          <p:cNvPr id="5" name="Text 3"/>
          <p:cNvSpPr/>
          <p:nvPr/>
        </p:nvSpPr>
        <p:spPr>
          <a:xfrm>
            <a:off x="457189" y="4959846"/>
            <a:ext cx="3840463" cy="1853902"/>
          </a:xfrm>
          <a:prstGeom prst="rect">
            <a:avLst/>
          </a:prstGeom>
          <a:noFill/>
          <a:ln/>
        </p:spPr>
        <p:txBody>
          <a:bodyPr wrap="square" lIns="152396" tIns="0" rIns="0" bIns="0" rtlCol="0" anchor="t">
            <a:normAutofit lnSpcReduction="10000"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350" dirty="0">
                <a:solidFill>
                  <a:srgbClr val="2743C9"/>
                </a:solidFill>
                <a:latin typeface="Kalam" pitchFamily="34" charset="0"/>
                <a:ea typeface="Kalam" pitchFamily="34" charset="-122"/>
                <a:cs typeface="Kalam" pitchFamily="34" charset="-120"/>
              </a:rPr>
              <a:t>Aplica la corrección a toda la imagen o limita su efecto con una máscara: el color debe dirigir la atención, no solo llamar la atención.</a:t>
            </a:r>
            <a:endParaRPr lang="en-US" sz="2350" dirty="0"/>
          </a:p>
        </p:txBody>
      </p:sp>
      <p:sp>
        <p:nvSpPr>
          <p:cNvPr id="6" name="Shape 4"/>
          <p:cNvSpPr/>
          <p:nvPr/>
        </p:nvSpPr>
        <p:spPr>
          <a:xfrm>
            <a:off x="5059534" y="0"/>
            <a:ext cx="3257270" cy="12700"/>
          </a:xfrm>
          <a:prstGeom prst="rect">
            <a:avLst/>
          </a:prstGeom>
          <a:solidFill>
            <a:srgbClr val="FFFFFF"/>
          </a:solidFill>
          <a:ln w="6350">
            <a:solidFill>
              <a:srgbClr val="1F2A30"/>
            </a:solidFill>
            <a:prstDash val="solid"/>
          </a:ln>
          <a:effectLst>
            <a:outerShdw blurRad="127" dist="41910" dir="3806097" algn="bl" rotWithShape="0">
              <a:srgbClr val="3A464D">
                <a:alpha val="100000"/>
              </a:srgbClr>
            </a:outerShdw>
          </a:effectLst>
        </p:spPr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5883" y="6350"/>
            <a:ext cx="1354600" cy="761901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8926289" y="457200"/>
            <a:ext cx="2808217" cy="4152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750" b="1" dirty="0">
                <a:solidFill>
                  <a:srgbClr val="1F2A30"/>
                </a:solidFill>
                <a:latin typeface="Andika Bold" pitchFamily="34" charset="0"/>
                <a:ea typeface="Andika Bold" pitchFamily="34" charset="-122"/>
                <a:cs typeface="Andika Bold" pitchFamily="34" charset="-120"/>
              </a:rPr>
              <a:t>Antes</a:t>
            </a:r>
            <a:endParaRPr lang="en-US" sz="2750" dirty="0"/>
          </a:p>
        </p:txBody>
      </p:sp>
      <p:sp>
        <p:nvSpPr>
          <p:cNvPr id="9" name="Text 6"/>
          <p:cNvSpPr/>
          <p:nvPr/>
        </p:nvSpPr>
        <p:spPr>
          <a:xfrm>
            <a:off x="8926289" y="1046857"/>
            <a:ext cx="3265406" cy="3622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1000"/>
              </a:lnSpc>
              <a:buNone/>
            </a:pPr>
            <a:r>
              <a:rPr lang="en-US" sz="2150" dirty="0">
                <a:solidFill>
                  <a:srgbClr val="1F2A30"/>
                </a:solidFill>
                <a:latin typeface="Andika" pitchFamily="34" charset="0"/>
                <a:ea typeface="Andika" pitchFamily="34" charset="-122"/>
                <a:cs typeface="Andika" pitchFamily="34" charset="-120"/>
              </a:rPr>
              <a:t>Azul original.</a:t>
            </a:r>
            <a:endParaRPr lang="en-US" sz="2150" dirty="0"/>
          </a:p>
        </p:txBody>
      </p:sp>
      <p:sp>
        <p:nvSpPr>
          <p:cNvPr id="10" name="Shape 7"/>
          <p:cNvSpPr/>
          <p:nvPr/>
        </p:nvSpPr>
        <p:spPr>
          <a:xfrm>
            <a:off x="5059534" y="152400"/>
            <a:ext cx="3257270" cy="12700"/>
          </a:xfrm>
          <a:prstGeom prst="rect">
            <a:avLst/>
          </a:prstGeom>
          <a:solidFill>
            <a:srgbClr val="FFFFFF"/>
          </a:solidFill>
          <a:ln w="6350">
            <a:solidFill>
              <a:srgbClr val="1F2A30"/>
            </a:solidFill>
            <a:prstDash val="solid"/>
          </a:ln>
          <a:effectLst>
            <a:outerShdw blurRad="127" dist="41910" dir="3806097" algn="bl" rotWithShape="0">
              <a:srgbClr val="3A464D">
                <a:alpha val="100000"/>
              </a:srgbClr>
            </a:outerShdw>
          </a:effectLst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5883" y="158750"/>
            <a:ext cx="1354600" cy="761901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8926289" y="609600"/>
            <a:ext cx="2808217" cy="4152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750" b="1" dirty="0">
                <a:solidFill>
                  <a:srgbClr val="1F2A30"/>
                </a:solidFill>
                <a:latin typeface="Andika Bold" pitchFamily="34" charset="0"/>
                <a:ea typeface="Andika Bold" pitchFamily="34" charset="-122"/>
                <a:cs typeface="Andika Bold" pitchFamily="34" charset="-120"/>
              </a:rPr>
              <a:t>Tono</a:t>
            </a:r>
            <a:endParaRPr lang="en-US" sz="2750" dirty="0"/>
          </a:p>
        </p:txBody>
      </p:sp>
      <p:sp>
        <p:nvSpPr>
          <p:cNvPr id="13" name="Text 9"/>
          <p:cNvSpPr/>
          <p:nvPr/>
        </p:nvSpPr>
        <p:spPr>
          <a:xfrm>
            <a:off x="8926289" y="1199257"/>
            <a:ext cx="2808217" cy="7244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1000"/>
              </a:lnSpc>
              <a:buNone/>
            </a:pPr>
            <a:r>
              <a:rPr lang="en-US" sz="2150" dirty="0">
                <a:solidFill>
                  <a:srgbClr val="1F2A30"/>
                </a:solidFill>
                <a:latin typeface="Andika" pitchFamily="34" charset="0"/>
                <a:ea typeface="Andika" pitchFamily="34" charset="-122"/>
                <a:cs typeface="Andika" pitchFamily="34" charset="-120"/>
              </a:rPr>
              <a:t>Azul convertido en verde.</a:t>
            </a:r>
            <a:endParaRPr lang="en-US" sz="2150" dirty="0"/>
          </a:p>
        </p:txBody>
      </p:sp>
      <p:sp>
        <p:nvSpPr>
          <p:cNvPr id="14" name="Shape 10"/>
          <p:cNvSpPr/>
          <p:nvPr/>
        </p:nvSpPr>
        <p:spPr>
          <a:xfrm>
            <a:off x="5059534" y="304800"/>
            <a:ext cx="3257270" cy="12700"/>
          </a:xfrm>
          <a:prstGeom prst="rect">
            <a:avLst/>
          </a:prstGeom>
          <a:solidFill>
            <a:srgbClr val="FFFFFF"/>
          </a:solidFill>
          <a:ln w="6350">
            <a:solidFill>
              <a:srgbClr val="1F2A30"/>
            </a:solidFill>
            <a:prstDash val="solid"/>
          </a:ln>
          <a:effectLst>
            <a:outerShdw blurRad="127" dist="41910" dir="3806097" algn="bl" rotWithShape="0">
              <a:srgbClr val="3A464D">
                <a:alpha val="100000"/>
              </a:srgbClr>
            </a:outerShdw>
          </a:effectLst>
        </p:spPr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5883" y="311150"/>
            <a:ext cx="1354600" cy="761901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8926289" y="762000"/>
            <a:ext cx="2808217" cy="4152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750" b="1" dirty="0">
                <a:solidFill>
                  <a:srgbClr val="1F2A30"/>
                </a:solidFill>
                <a:latin typeface="Andika Bold" pitchFamily="34" charset="0"/>
                <a:ea typeface="Andika Bold" pitchFamily="34" charset="-122"/>
                <a:cs typeface="Andika Bold" pitchFamily="34" charset="-120"/>
              </a:rPr>
              <a:t>Saturación</a:t>
            </a:r>
            <a:endParaRPr lang="en-US" sz="2750" dirty="0"/>
          </a:p>
        </p:txBody>
      </p:sp>
      <p:sp>
        <p:nvSpPr>
          <p:cNvPr id="17" name="Text 12"/>
          <p:cNvSpPr/>
          <p:nvPr/>
        </p:nvSpPr>
        <p:spPr>
          <a:xfrm>
            <a:off x="8926289" y="1351657"/>
            <a:ext cx="3265406" cy="3622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1000"/>
              </a:lnSpc>
              <a:buNone/>
            </a:pPr>
            <a:r>
              <a:rPr lang="en-US" sz="2150" dirty="0">
                <a:solidFill>
                  <a:srgbClr val="1F2A30"/>
                </a:solidFill>
                <a:latin typeface="Andika" pitchFamily="34" charset="0"/>
                <a:ea typeface="Andika" pitchFamily="34" charset="-122"/>
                <a:cs typeface="Andika" pitchFamily="34" charset="-120"/>
              </a:rPr>
              <a:t>Color más natural.</a:t>
            </a:r>
            <a:endParaRPr lang="en-US" sz="2150" dirty="0"/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A12F6FBB-DF4C-1850-4045-AA8B7AE157A7}"/>
              </a:ext>
            </a:extLst>
          </p:cNvPr>
          <p:cNvSpPr/>
          <p:nvPr/>
        </p:nvSpPr>
        <p:spPr>
          <a:xfrm>
            <a:off x="1060786" y="6385580"/>
            <a:ext cx="6254231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8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Mg. </a:t>
            </a:r>
            <a:r>
              <a:rPr lang="es-ES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Smith Huanca Torres</a:t>
            </a:r>
            <a:endParaRPr lang="es-ES" sz="28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189" y="457200"/>
            <a:ext cx="11277318" cy="335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2400" b="1" dirty="0">
                <a:solidFill>
                  <a:srgbClr val="1F2A30"/>
                </a:solidFill>
                <a:latin typeface="Shantell Sans Bold" pitchFamily="34" charset="0"/>
                <a:ea typeface="Shantell Sans Bold" pitchFamily="34" charset="-122"/>
                <a:cs typeface="Shantell Sans Bold" pitchFamily="34" charset="-120"/>
              </a:rPr>
              <a:t>Mini flujo de trabajo: de la foto al resultado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189" y="1035149"/>
            <a:ext cx="2819329" cy="38100"/>
          </a:xfrm>
          <a:prstGeom prst="roundRect">
            <a:avLst>
              <a:gd name="adj" fmla="val 49999"/>
            </a:avLst>
          </a:prstGeom>
          <a:solidFill>
            <a:srgbClr val="2743C9"/>
          </a:solidFill>
          <a:ln/>
        </p:spPr>
      </p:sp>
      <p:sp>
        <p:nvSpPr>
          <p:cNvPr id="4" name="Shape 2"/>
          <p:cNvSpPr/>
          <p:nvPr/>
        </p:nvSpPr>
        <p:spPr>
          <a:xfrm>
            <a:off x="457189" y="1155502"/>
            <a:ext cx="416510" cy="416520"/>
          </a:xfrm>
          <a:prstGeom prst="ellipse">
            <a:avLst/>
          </a:prstGeom>
          <a:solidFill>
            <a:srgbClr val="1F2A30"/>
          </a:solidFill>
          <a:ln w="12700">
            <a:solidFill>
              <a:srgbClr val="1F2A3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27037" y="1249462"/>
            <a:ext cx="886398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800" b="1" dirty="0">
                <a:solidFill>
                  <a:srgbClr val="FBF7EE"/>
                </a:solidFill>
                <a:latin typeface="Andika Bold" pitchFamily="34" charset="0"/>
                <a:ea typeface="Andika Bold" pitchFamily="34" charset="-122"/>
                <a:cs typeface="Andika Bold" pitchFamily="34" charset="-120"/>
              </a:rPr>
              <a:t>01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57189" y="1690886"/>
            <a:ext cx="2011610" cy="2559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1F2A30"/>
                </a:solidFill>
                <a:latin typeface="Andika Bold" pitchFamily="34" charset="0"/>
                <a:ea typeface="Andika Bold" pitchFamily="34" charset="-122"/>
                <a:cs typeface="Andika Bold" pitchFamily="34" charset="-120"/>
              </a:rPr>
              <a:t>Organiza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457189" y="2013148"/>
            <a:ext cx="2011610" cy="5432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1300" dirty="0">
                <a:solidFill>
                  <a:srgbClr val="1F2A30"/>
                </a:solidFill>
                <a:latin typeface="Andika" pitchFamily="34" charset="0"/>
                <a:ea typeface="Andika" pitchFamily="34" charset="-122"/>
                <a:cs typeface="Andika" pitchFamily="34" charset="-120"/>
              </a:rPr>
              <a:t>Duplica la foto, nombra las capas y guarda una versión editable.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2773492" y="1155502"/>
            <a:ext cx="416510" cy="416520"/>
          </a:xfrm>
          <a:prstGeom prst="ellipse">
            <a:avLst/>
          </a:prstGeom>
          <a:solidFill>
            <a:srgbClr val="1F2A30"/>
          </a:solidFill>
          <a:ln w="12700">
            <a:solidFill>
              <a:srgbClr val="1F2A3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843340" y="1249462"/>
            <a:ext cx="886398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800" b="1" dirty="0">
                <a:solidFill>
                  <a:srgbClr val="FBF7EE"/>
                </a:solidFill>
                <a:latin typeface="Andika Bold" pitchFamily="34" charset="0"/>
                <a:ea typeface="Andika Bold" pitchFamily="34" charset="-122"/>
                <a:cs typeface="Andika Bold" pitchFamily="34" charset="-120"/>
              </a:rPr>
              <a:t>02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2773492" y="1690886"/>
            <a:ext cx="2011709" cy="2559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1F2A30"/>
                </a:solidFill>
                <a:latin typeface="Andika Bold" pitchFamily="34" charset="0"/>
                <a:ea typeface="Andika Bold" pitchFamily="34" charset="-122"/>
                <a:cs typeface="Andika Bold" pitchFamily="34" charset="-120"/>
              </a:rPr>
              <a:t>Corrige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2773492" y="2013148"/>
            <a:ext cx="2011709" cy="3621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1300" dirty="0">
                <a:solidFill>
                  <a:srgbClr val="1F2A30"/>
                </a:solidFill>
                <a:latin typeface="Andika" pitchFamily="34" charset="0"/>
                <a:ea typeface="Andika" pitchFamily="34" charset="-122"/>
                <a:cs typeface="Andika" pitchFamily="34" charset="-120"/>
              </a:rPr>
              <a:t>Usa Niveles o Curvas para la luz y el contraste.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5089894" y="1155502"/>
            <a:ext cx="416510" cy="416520"/>
          </a:xfrm>
          <a:prstGeom prst="ellipse">
            <a:avLst/>
          </a:prstGeom>
          <a:solidFill>
            <a:srgbClr val="1F2A30"/>
          </a:solidFill>
          <a:ln w="12700">
            <a:solidFill>
              <a:srgbClr val="1F2A3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159742" y="1249462"/>
            <a:ext cx="886398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800" b="1" dirty="0">
                <a:solidFill>
                  <a:srgbClr val="FBF7EE"/>
                </a:solidFill>
                <a:latin typeface="Andika Bold" pitchFamily="34" charset="0"/>
                <a:ea typeface="Andika Bold" pitchFamily="34" charset="-122"/>
                <a:cs typeface="Andika Bold" pitchFamily="34" charset="-120"/>
              </a:rPr>
              <a:t>03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5089894" y="1690886"/>
            <a:ext cx="2011808" cy="2559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1F2A30"/>
                </a:solidFill>
                <a:latin typeface="Andika Bold" pitchFamily="34" charset="0"/>
                <a:ea typeface="Andika Bold" pitchFamily="34" charset="-122"/>
                <a:cs typeface="Andika Bold" pitchFamily="34" charset="-120"/>
              </a:rPr>
              <a:t>Define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5089894" y="2013148"/>
            <a:ext cx="2011808" cy="5432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1300" dirty="0">
                <a:solidFill>
                  <a:srgbClr val="1F2A30"/>
                </a:solidFill>
                <a:latin typeface="Andika" pitchFamily="34" charset="0"/>
                <a:ea typeface="Andika" pitchFamily="34" charset="-122"/>
                <a:cs typeface="Andika" pitchFamily="34" charset="-120"/>
              </a:rPr>
              <a:t>Ajusta Tono/Saturación y limita el efecto con una máscara.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7406395" y="1155502"/>
            <a:ext cx="416510" cy="416520"/>
          </a:xfrm>
          <a:prstGeom prst="ellipse">
            <a:avLst/>
          </a:prstGeom>
          <a:solidFill>
            <a:srgbClr val="1F2A30"/>
          </a:solidFill>
          <a:ln w="12700">
            <a:solidFill>
              <a:srgbClr val="1F2A3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476243" y="1249462"/>
            <a:ext cx="886398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800" b="1" dirty="0">
                <a:solidFill>
                  <a:srgbClr val="FBF7EE"/>
                </a:solidFill>
                <a:latin typeface="Andika Bold" pitchFamily="34" charset="0"/>
                <a:ea typeface="Andika Bold" pitchFamily="34" charset="-122"/>
                <a:cs typeface="Andika Bold" pitchFamily="34" charset="-120"/>
              </a:rPr>
              <a:t>04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7406395" y="1690886"/>
            <a:ext cx="2011709" cy="2559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1F2A30"/>
                </a:solidFill>
                <a:latin typeface="Andika Bold" pitchFamily="34" charset="0"/>
                <a:ea typeface="Andika Bold" pitchFamily="34" charset="-122"/>
                <a:cs typeface="Andika Bold" pitchFamily="34" charset="-120"/>
              </a:rPr>
              <a:t>Revisa</a:t>
            </a:r>
            <a:endParaRPr lang="en-US" sz="1700" dirty="0"/>
          </a:p>
        </p:txBody>
      </p:sp>
      <p:sp>
        <p:nvSpPr>
          <p:cNvPr id="19" name="Text 17"/>
          <p:cNvSpPr/>
          <p:nvPr/>
        </p:nvSpPr>
        <p:spPr>
          <a:xfrm>
            <a:off x="7406395" y="2013148"/>
            <a:ext cx="2011709" cy="5432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1300" dirty="0">
                <a:solidFill>
                  <a:srgbClr val="1F2A30"/>
                </a:solidFill>
                <a:latin typeface="Andika" pitchFamily="34" charset="0"/>
                <a:ea typeface="Andika" pitchFamily="34" charset="-122"/>
                <a:cs typeface="Andika" pitchFamily="34" charset="-120"/>
              </a:rPr>
              <a:t>Apaga y enciende cada ajuste para comprobar qué cambió.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9722797" y="1155502"/>
            <a:ext cx="416510" cy="416520"/>
          </a:xfrm>
          <a:prstGeom prst="ellipse">
            <a:avLst/>
          </a:prstGeom>
          <a:solidFill>
            <a:srgbClr val="1F2A30"/>
          </a:solidFill>
          <a:ln w="12700">
            <a:solidFill>
              <a:srgbClr val="1F2A30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9792646" y="1249462"/>
            <a:ext cx="886398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800" b="1" dirty="0">
                <a:solidFill>
                  <a:srgbClr val="FBF7EE"/>
                </a:solidFill>
                <a:latin typeface="Andika Bold" pitchFamily="34" charset="0"/>
                <a:ea typeface="Andika Bold" pitchFamily="34" charset="-122"/>
                <a:cs typeface="Andika Bold" pitchFamily="34" charset="-120"/>
              </a:rPr>
              <a:t>05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9722797" y="1690886"/>
            <a:ext cx="2011709" cy="2559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1F2A30"/>
                </a:solidFill>
                <a:latin typeface="Andika Bold" pitchFamily="34" charset="0"/>
                <a:ea typeface="Andika Bold" pitchFamily="34" charset="-122"/>
                <a:cs typeface="Andika Bold" pitchFamily="34" charset="-120"/>
              </a:rPr>
              <a:t>Entrega</a:t>
            </a:r>
            <a:endParaRPr lang="en-US" sz="1700" dirty="0"/>
          </a:p>
        </p:txBody>
      </p:sp>
      <p:sp>
        <p:nvSpPr>
          <p:cNvPr id="23" name="Text 21"/>
          <p:cNvSpPr/>
          <p:nvPr/>
        </p:nvSpPr>
        <p:spPr>
          <a:xfrm>
            <a:off x="9722797" y="2013148"/>
            <a:ext cx="2011709" cy="5432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1300" dirty="0">
                <a:solidFill>
                  <a:srgbClr val="1F2A30"/>
                </a:solidFill>
                <a:latin typeface="Andika" pitchFamily="34" charset="0"/>
                <a:ea typeface="Andika" pitchFamily="34" charset="-122"/>
                <a:cs typeface="Andika" pitchFamily="34" charset="-120"/>
              </a:rPr>
              <a:t>Conserva el archivo editable y exporta una copia final.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457189" y="3590826"/>
            <a:ext cx="416510" cy="416520"/>
          </a:xfrm>
          <a:prstGeom prst="ellipse">
            <a:avLst/>
          </a:prstGeom>
          <a:solidFill>
            <a:srgbClr val="1F2A30"/>
          </a:solidFill>
          <a:ln w="12700">
            <a:solidFill>
              <a:srgbClr val="1F2A30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527037" y="3684786"/>
            <a:ext cx="886398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800" b="1" dirty="0">
                <a:solidFill>
                  <a:srgbClr val="FBF7EE"/>
                </a:solidFill>
                <a:latin typeface="Andika Bold" pitchFamily="34" charset="0"/>
                <a:ea typeface="Andika Bold" pitchFamily="34" charset="-122"/>
                <a:cs typeface="Andika Bold" pitchFamily="34" charset="-120"/>
              </a:rPr>
              <a:t>06</a:t>
            </a:r>
            <a:endParaRPr lang="en-US" sz="1800" dirty="0"/>
          </a:p>
        </p:txBody>
      </p:sp>
      <p:pic>
        <p:nvPicPr>
          <p:cNvPr id="2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4159746"/>
            <a:ext cx="5562461" cy="3128963"/>
          </a:xfrm>
          <a:prstGeom prst="rect">
            <a:avLst/>
          </a:prstGeom>
        </p:spPr>
      </p:pic>
      <p:sp>
        <p:nvSpPr>
          <p:cNvPr id="27" name="Text 24"/>
          <p:cNvSpPr/>
          <p:nvPr/>
        </p:nvSpPr>
        <p:spPr>
          <a:xfrm>
            <a:off x="457189" y="7325221"/>
            <a:ext cx="6172046" cy="2285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dirty="0">
                <a:solidFill>
                  <a:srgbClr val="2743C9"/>
                </a:solidFill>
                <a:latin typeface="Kalam" pitchFamily="34" charset="0"/>
                <a:ea typeface="Kalam" pitchFamily="34" charset="-122"/>
                <a:cs typeface="Kalam" pitchFamily="34" charset="-120"/>
              </a:rPr>
              <a:t>Foto base</a:t>
            </a:r>
            <a:endParaRPr lang="en-US" sz="1450" dirty="0"/>
          </a:p>
        </p:txBody>
      </p:sp>
      <p:sp>
        <p:nvSpPr>
          <p:cNvPr id="28" name="Shape 25"/>
          <p:cNvSpPr/>
          <p:nvPr/>
        </p:nvSpPr>
        <p:spPr>
          <a:xfrm>
            <a:off x="6172046" y="3590826"/>
            <a:ext cx="416510" cy="416520"/>
          </a:xfrm>
          <a:prstGeom prst="ellipse">
            <a:avLst/>
          </a:prstGeom>
          <a:solidFill>
            <a:srgbClr val="1F2A30"/>
          </a:solidFill>
          <a:ln w="12700">
            <a:solidFill>
              <a:srgbClr val="1F2A30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6241894" y="3684786"/>
            <a:ext cx="886398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800" b="1" dirty="0">
                <a:solidFill>
                  <a:srgbClr val="FBF7EE"/>
                </a:solidFill>
                <a:latin typeface="Andika Bold" pitchFamily="34" charset="0"/>
                <a:ea typeface="Andika Bold" pitchFamily="34" charset="-122"/>
                <a:cs typeface="Andika Bold" pitchFamily="34" charset="-120"/>
              </a:rPr>
              <a:t>07</a:t>
            </a:r>
            <a:endParaRPr lang="en-US" sz="1800" dirty="0"/>
          </a:p>
        </p:txBody>
      </p:sp>
      <p:pic>
        <p:nvPicPr>
          <p:cNvPr id="3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046" y="4159746"/>
            <a:ext cx="5562461" cy="3128963"/>
          </a:xfrm>
          <a:prstGeom prst="rect">
            <a:avLst/>
          </a:prstGeom>
        </p:spPr>
      </p:pic>
      <p:sp>
        <p:nvSpPr>
          <p:cNvPr id="31" name="Text 27"/>
          <p:cNvSpPr/>
          <p:nvPr/>
        </p:nvSpPr>
        <p:spPr>
          <a:xfrm>
            <a:off x="6172046" y="7325221"/>
            <a:ext cx="6019649" cy="2285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dirty="0">
                <a:solidFill>
                  <a:srgbClr val="2743C9"/>
                </a:solidFill>
                <a:latin typeface="Kalam" pitchFamily="34" charset="0"/>
                <a:ea typeface="Kalam" pitchFamily="34" charset="-122"/>
                <a:cs typeface="Kalam" pitchFamily="34" charset="-120"/>
              </a:rPr>
              <a:t>Resultado revisado</a:t>
            </a:r>
            <a:endParaRPr lang="en-US" sz="1450" dirty="0"/>
          </a:p>
        </p:txBody>
      </p:sp>
      <p:sp>
        <p:nvSpPr>
          <p:cNvPr id="32" name="Shape 28"/>
          <p:cNvSpPr/>
          <p:nvPr/>
        </p:nvSpPr>
        <p:spPr>
          <a:xfrm>
            <a:off x="457189" y="5803602"/>
            <a:ext cx="1354302" cy="301030"/>
          </a:xfrm>
          <a:prstGeom prst="roundRect">
            <a:avLst>
              <a:gd name="adj" fmla="val 3797"/>
            </a:avLst>
          </a:prstGeom>
          <a:solidFill>
            <a:srgbClr val="FFE45C"/>
          </a:solidFill>
          <a:ln/>
        </p:spPr>
      </p:sp>
      <p:sp>
        <p:nvSpPr>
          <p:cNvPr id="33" name="Text 29"/>
          <p:cNvSpPr/>
          <p:nvPr/>
        </p:nvSpPr>
        <p:spPr>
          <a:xfrm>
            <a:off x="576050" y="5863034"/>
            <a:ext cx="1726165" cy="1821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Andika Bold" pitchFamily="34" charset="0"/>
                <a:ea typeface="Andika Bold" pitchFamily="34" charset="-122"/>
                <a:cs typeface="Andika Bold" pitchFamily="34" charset="-120"/>
              </a:rPr>
              <a:t>Regla práctica</a:t>
            </a:r>
            <a:endParaRPr lang="en-US" sz="1250" dirty="0"/>
          </a:p>
        </p:txBody>
      </p:sp>
      <p:sp>
        <p:nvSpPr>
          <p:cNvPr id="34" name="Text 30"/>
          <p:cNvSpPr/>
          <p:nvPr/>
        </p:nvSpPr>
        <p:spPr>
          <a:xfrm>
            <a:off x="457189" y="6186884"/>
            <a:ext cx="11734506" cy="2139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1550" dirty="0">
                <a:solidFill>
                  <a:srgbClr val="1F2A30"/>
                </a:solidFill>
                <a:latin typeface="Andika" pitchFamily="34" charset="0"/>
                <a:ea typeface="Andika" pitchFamily="34" charset="-122"/>
                <a:cs typeface="Andika" pitchFamily="34" charset="-120"/>
              </a:rPr>
              <a:t>Primero corrige el tono, después el color y al final los detalles.</a:t>
            </a:r>
            <a:endParaRPr lang="en-US" sz="1550" dirty="0"/>
          </a:p>
        </p:txBody>
      </p:sp>
      <p:sp>
        <p:nvSpPr>
          <p:cNvPr id="36" name="Rectángulo 35">
            <a:extLst>
              <a:ext uri="{FF2B5EF4-FFF2-40B4-BE49-F238E27FC236}">
                <a16:creationId xmlns:a16="http://schemas.microsoft.com/office/drawing/2014/main" id="{25B1CF59-ED93-8FD5-ED46-05FFDC27FEBB}"/>
              </a:ext>
            </a:extLst>
          </p:cNvPr>
          <p:cNvSpPr/>
          <p:nvPr/>
        </p:nvSpPr>
        <p:spPr>
          <a:xfrm>
            <a:off x="1060786" y="6385580"/>
            <a:ext cx="6254231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8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Mg. </a:t>
            </a:r>
            <a:r>
              <a:rPr lang="es-ES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Smith Huanca Torres</a:t>
            </a:r>
            <a:endParaRPr lang="es-ES" sz="28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870</Words>
  <Application>Microsoft Office PowerPoint</Application>
  <PresentationFormat>Panorámica</PresentationFormat>
  <Paragraphs>110</Paragraphs>
  <Slides>8</Slides>
  <Notes>8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4" baseType="lpstr">
      <vt:lpstr>Andika Bold</vt:lpstr>
      <vt:lpstr>Arial</vt:lpstr>
      <vt:lpstr>Kalam</vt:lpstr>
      <vt:lpstr>Shantell Sans Bold</vt:lpstr>
      <vt:lpstr>Andika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MASTER</cp:lastModifiedBy>
  <cp:revision>2</cp:revision>
  <dcterms:created xsi:type="dcterms:W3CDTF">2026-09-17T02:49:37Z</dcterms:created>
  <dcterms:modified xsi:type="dcterms:W3CDTF">2026-09-17T02:51:08Z</dcterms:modified>
</cp:coreProperties>
</file>