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Anaheim"/>
      <p:regular r:id="rId31"/>
    </p:embeddedFont>
    <p:embeddedFont>
      <p:font typeface="Prosto One"/>
      <p:regular r:id="rId32"/>
    </p:embeddedFont>
    <p:embeddedFont>
      <p:font typeface="Unbounde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h8kN//CKtqBUGobjaU0EogYWPj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naheim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33" Type="http://schemas.openxmlformats.org/officeDocument/2006/relationships/font" Target="fonts/Unbounded-regular.fntdata"/><Relationship Id="rId10" Type="http://schemas.openxmlformats.org/officeDocument/2006/relationships/slide" Target="slides/slide6.xml"/><Relationship Id="rId32" Type="http://schemas.openxmlformats.org/officeDocument/2006/relationships/font" Target="fonts/ProstoOne-regular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Unbounde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VENTAS</a:t>
            </a:r>
            <a:endParaRPr lang="es-PE" dirty="0"/>
          </a:p>
        </c:rich>
      </c:tx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46640105820359"/>
          <c:y val="4.3632663339825982E-2"/>
          <c:w val="0.77386058452995787"/>
          <c:h val="0.358308875206172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144-AB79-FE37BD141CB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2-4144-AB79-FE37BD141CB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02-4144-AB79-FE37BD141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73264"/>
        <c:axId val="113280944"/>
        <c:axId val="1862438752"/>
      </c:bar3DChart>
      <c:catAx>
        <c:axId val="1132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3280944"/>
        <c:crosses val="autoZero"/>
        <c:auto val="1"/>
        <c:lblAlgn val="ctr"/>
        <c:lblOffset val="100"/>
        <c:noMultiLvlLbl val="0"/>
      </c:catAx>
      <c:valAx>
        <c:axId val="11328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3273264"/>
        <c:crosses val="autoZero"/>
        <c:crossBetween val="between"/>
      </c:valAx>
      <c:serAx>
        <c:axId val="1862438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3280944"/>
        <c:crosses val="autoZero"/>
      </c:serAx>
      <c:spPr>
        <a:solidFill>
          <a:srgbClr val="FFFF00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 txBox="1"/>
          <p:nvPr>
            <p:ph type="ctrTitle"/>
          </p:nvPr>
        </p:nvSpPr>
        <p:spPr>
          <a:xfrm>
            <a:off x="704929" y="1350600"/>
            <a:ext cx="3866700" cy="19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" type="subTitle"/>
          </p:nvPr>
        </p:nvSpPr>
        <p:spPr>
          <a:xfrm>
            <a:off x="704925" y="3317100"/>
            <a:ext cx="38667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4"/>
          <p:cNvSpPr/>
          <p:nvPr>
            <p:ph idx="2" type="pic"/>
          </p:nvPr>
        </p:nvSpPr>
        <p:spPr>
          <a:xfrm>
            <a:off x="4828382" y="539500"/>
            <a:ext cx="3610800" cy="46038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grpSp>
        <p:nvGrpSpPr>
          <p:cNvPr id="12" name="Google Shape;12;p24"/>
          <p:cNvGrpSpPr/>
          <p:nvPr/>
        </p:nvGrpSpPr>
        <p:grpSpPr>
          <a:xfrm>
            <a:off x="158401" y="4510150"/>
            <a:ext cx="1697174" cy="504600"/>
            <a:chOff x="158401" y="4510150"/>
            <a:chExt cx="1697174" cy="504600"/>
          </a:xfrm>
        </p:grpSpPr>
        <p:sp>
          <p:nvSpPr>
            <p:cNvPr id="13" name="Google Shape;13;p24"/>
            <p:cNvSpPr/>
            <p:nvPr/>
          </p:nvSpPr>
          <p:spPr>
            <a:xfrm>
              <a:off x="770175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158401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/>
          <p:nvPr>
            <p:ph type="title"/>
          </p:nvPr>
        </p:nvSpPr>
        <p:spPr>
          <a:xfrm>
            <a:off x="4572001" y="1770925"/>
            <a:ext cx="36549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1" type="subTitle"/>
          </p:nvPr>
        </p:nvSpPr>
        <p:spPr>
          <a:xfrm>
            <a:off x="4572001" y="2932357"/>
            <a:ext cx="36549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/>
          <p:nvPr>
            <p:ph idx="2" type="pic"/>
          </p:nvPr>
        </p:nvSpPr>
        <p:spPr>
          <a:xfrm>
            <a:off x="921888" y="473650"/>
            <a:ext cx="3310500" cy="46698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grpSp>
        <p:nvGrpSpPr>
          <p:cNvPr id="106" name="Google Shape;106;p33"/>
          <p:cNvGrpSpPr/>
          <p:nvPr/>
        </p:nvGrpSpPr>
        <p:grpSpPr>
          <a:xfrm>
            <a:off x="437500" y="4147763"/>
            <a:ext cx="8364875" cy="1782075"/>
            <a:chOff x="437500" y="4147763"/>
            <a:chExt cx="8364875" cy="1782075"/>
          </a:xfrm>
        </p:grpSpPr>
        <p:grpSp>
          <p:nvGrpSpPr>
            <p:cNvPr id="107" name="Google Shape;107;p33"/>
            <p:cNvGrpSpPr/>
            <p:nvPr/>
          </p:nvGrpSpPr>
          <p:grpSpPr>
            <a:xfrm>
              <a:off x="7442675" y="4147763"/>
              <a:ext cx="1359700" cy="1782075"/>
              <a:chOff x="7442675" y="4147763"/>
              <a:chExt cx="1359700" cy="1782075"/>
            </a:xfrm>
          </p:grpSpPr>
          <p:sp>
            <p:nvSpPr>
              <p:cNvPr id="108" name="Google Shape;108;p33"/>
              <p:cNvSpPr/>
              <p:nvPr/>
            </p:nvSpPr>
            <p:spPr>
              <a:xfrm flipH="1" rot="5400000">
                <a:off x="7087925" y="4958588"/>
                <a:ext cx="1326000" cy="616500"/>
              </a:xfrm>
              <a:prstGeom prst="round2DiagRect">
                <a:avLst>
                  <a:gd fmla="val 50000" name="adj1"/>
                  <a:gd fmla="val 0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9" name="Google Shape;109;p33"/>
              <p:cNvSpPr/>
              <p:nvPr/>
            </p:nvSpPr>
            <p:spPr>
              <a:xfrm flipH="1" rot="5400000">
                <a:off x="7831125" y="4502513"/>
                <a:ext cx="1326000" cy="616500"/>
              </a:xfrm>
              <a:prstGeom prst="round2DiagRect">
                <a:avLst>
                  <a:gd fmla="val 50000" name="adj1"/>
                  <a:gd fmla="val 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10" name="Google Shape;110;p33"/>
            <p:cNvSpPr/>
            <p:nvPr/>
          </p:nvSpPr>
          <p:spPr>
            <a:xfrm>
              <a:off x="437500" y="4147775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89025" y="2003633"/>
            <a:ext cx="37482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34"/>
          <p:cNvSpPr txBox="1"/>
          <p:nvPr>
            <p:ph idx="2" type="title"/>
          </p:nvPr>
        </p:nvSpPr>
        <p:spPr>
          <a:xfrm>
            <a:off x="989025" y="1163600"/>
            <a:ext cx="1813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4" name="Google Shape;114;p34"/>
          <p:cNvSpPr txBox="1"/>
          <p:nvPr>
            <p:ph idx="1" type="subTitle"/>
          </p:nvPr>
        </p:nvSpPr>
        <p:spPr>
          <a:xfrm>
            <a:off x="989025" y="3310900"/>
            <a:ext cx="35829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/>
          <p:nvPr>
            <p:ph idx="3" type="pic"/>
          </p:nvPr>
        </p:nvSpPr>
        <p:spPr>
          <a:xfrm>
            <a:off x="4875060" y="539500"/>
            <a:ext cx="3270300" cy="46131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grpSp>
        <p:nvGrpSpPr>
          <p:cNvPr id="116" name="Google Shape;116;p34"/>
          <p:cNvGrpSpPr/>
          <p:nvPr/>
        </p:nvGrpSpPr>
        <p:grpSpPr>
          <a:xfrm>
            <a:off x="170525" y="169000"/>
            <a:ext cx="8802950" cy="4845750"/>
            <a:chOff x="170525" y="169000"/>
            <a:chExt cx="8802950" cy="4845750"/>
          </a:xfrm>
        </p:grpSpPr>
        <p:sp>
          <p:nvSpPr>
            <p:cNvPr id="117" name="Google Shape;117;p34"/>
            <p:cNvSpPr/>
            <p:nvPr/>
          </p:nvSpPr>
          <p:spPr>
            <a:xfrm>
              <a:off x="7888075" y="1690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242876" y="228125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9" name="Google Shape;119;p34"/>
            <p:cNvSpPr/>
            <p:nvPr/>
          </p:nvSpPr>
          <p:spPr>
            <a:xfrm>
              <a:off x="8309025" y="3085138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34"/>
            <p:cNvSpPr/>
            <p:nvPr/>
          </p:nvSpPr>
          <p:spPr>
            <a:xfrm>
              <a:off x="170525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/>
          <p:nvPr>
            <p:ph type="title"/>
          </p:nvPr>
        </p:nvSpPr>
        <p:spPr>
          <a:xfrm>
            <a:off x="713225" y="1763550"/>
            <a:ext cx="4543500" cy="20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23" name="Google Shape;123;p35"/>
          <p:cNvGrpSpPr/>
          <p:nvPr/>
        </p:nvGrpSpPr>
        <p:grpSpPr>
          <a:xfrm>
            <a:off x="158401" y="-21950"/>
            <a:ext cx="4413599" cy="5036700"/>
            <a:chOff x="158401" y="-21950"/>
            <a:chExt cx="4413599" cy="5036700"/>
          </a:xfrm>
        </p:grpSpPr>
        <p:sp>
          <p:nvSpPr>
            <p:cNvPr id="124" name="Google Shape;124;p35"/>
            <p:cNvSpPr/>
            <p:nvPr/>
          </p:nvSpPr>
          <p:spPr>
            <a:xfrm>
              <a:off x="770175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35"/>
            <p:cNvSpPr/>
            <p:nvPr/>
          </p:nvSpPr>
          <p:spPr>
            <a:xfrm rot="10800000">
              <a:off x="3769500" y="-21950"/>
              <a:ext cx="802500" cy="112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35"/>
            <p:cNvSpPr/>
            <p:nvPr/>
          </p:nvSpPr>
          <p:spPr>
            <a:xfrm>
              <a:off x="158401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7" name="Google Shape;127;p35"/>
          <p:cNvSpPr/>
          <p:nvPr>
            <p:ph idx="2" type="pic"/>
          </p:nvPr>
        </p:nvSpPr>
        <p:spPr>
          <a:xfrm>
            <a:off x="5467251" y="836625"/>
            <a:ext cx="3059700" cy="43161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" type="subTitle"/>
          </p:nvPr>
        </p:nvSpPr>
        <p:spPr>
          <a:xfrm>
            <a:off x="4923075" y="2599825"/>
            <a:ext cx="26400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2" type="subTitle"/>
          </p:nvPr>
        </p:nvSpPr>
        <p:spPr>
          <a:xfrm>
            <a:off x="1580900" y="2599825"/>
            <a:ext cx="26400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3" type="subTitle"/>
          </p:nvPr>
        </p:nvSpPr>
        <p:spPr>
          <a:xfrm>
            <a:off x="1580911" y="2040925"/>
            <a:ext cx="2640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/>
        </p:txBody>
      </p:sp>
      <p:sp>
        <p:nvSpPr>
          <p:cNvPr id="133" name="Google Shape;133;p36"/>
          <p:cNvSpPr txBox="1"/>
          <p:nvPr>
            <p:ph idx="4" type="subTitle"/>
          </p:nvPr>
        </p:nvSpPr>
        <p:spPr>
          <a:xfrm>
            <a:off x="4923089" y="2040925"/>
            <a:ext cx="2640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/>
        </p:txBody>
      </p:sp>
      <p:grpSp>
        <p:nvGrpSpPr>
          <p:cNvPr id="134" name="Google Shape;134;p36"/>
          <p:cNvGrpSpPr/>
          <p:nvPr/>
        </p:nvGrpSpPr>
        <p:grpSpPr>
          <a:xfrm>
            <a:off x="375600" y="-96462"/>
            <a:ext cx="9281109" cy="6188650"/>
            <a:chOff x="375600" y="-96462"/>
            <a:chExt cx="9281109" cy="6188650"/>
          </a:xfrm>
        </p:grpSpPr>
        <p:sp>
          <p:nvSpPr>
            <p:cNvPr id="135" name="Google Shape;135;p36"/>
            <p:cNvSpPr/>
            <p:nvPr/>
          </p:nvSpPr>
          <p:spPr>
            <a:xfrm>
              <a:off x="3819450" y="4587088"/>
              <a:ext cx="1505100" cy="150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6"/>
            <p:cNvSpPr/>
            <p:nvPr/>
          </p:nvSpPr>
          <p:spPr>
            <a:xfrm rot="5400000">
              <a:off x="85200" y="48142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36"/>
            <p:cNvSpPr/>
            <p:nvPr/>
          </p:nvSpPr>
          <p:spPr>
            <a:xfrm rot="5400000">
              <a:off x="693300" y="45946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36"/>
            <p:cNvSpPr/>
            <p:nvPr/>
          </p:nvSpPr>
          <p:spPr>
            <a:xfrm>
              <a:off x="8643609" y="-96462"/>
              <a:ext cx="1013100" cy="101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4832039" y="1845900"/>
            <a:ext cx="32541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2" type="subTitle"/>
          </p:nvPr>
        </p:nvSpPr>
        <p:spPr>
          <a:xfrm>
            <a:off x="1057861" y="1845900"/>
            <a:ext cx="32541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" name="Google Shape;19;p25"/>
          <p:cNvGrpSpPr/>
          <p:nvPr/>
        </p:nvGrpSpPr>
        <p:grpSpPr>
          <a:xfrm>
            <a:off x="375600" y="-96462"/>
            <a:ext cx="9281109" cy="6188650"/>
            <a:chOff x="375600" y="-96462"/>
            <a:chExt cx="9281109" cy="6188650"/>
          </a:xfrm>
        </p:grpSpPr>
        <p:sp>
          <p:nvSpPr>
            <p:cNvPr id="20" name="Google Shape;20;p25"/>
            <p:cNvSpPr/>
            <p:nvPr/>
          </p:nvSpPr>
          <p:spPr>
            <a:xfrm>
              <a:off x="3819450" y="4587088"/>
              <a:ext cx="1505100" cy="150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 rot="5400000">
              <a:off x="85200" y="48142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 rot="5400000">
              <a:off x="693300" y="45946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8643609" y="-96462"/>
              <a:ext cx="1013100" cy="101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1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719900" y="1215750"/>
            <a:ext cx="7704000" cy="1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7" name="Google Shape;27;p26"/>
          <p:cNvGrpSpPr/>
          <p:nvPr/>
        </p:nvGrpSpPr>
        <p:grpSpPr>
          <a:xfrm rot="10800000">
            <a:off x="158239" y="130450"/>
            <a:ext cx="8834487" cy="5474925"/>
            <a:chOff x="1591688" y="-460175"/>
            <a:chExt cx="8834487" cy="5474925"/>
          </a:xfrm>
        </p:grpSpPr>
        <p:sp>
          <p:nvSpPr>
            <p:cNvPr id="28" name="Google Shape;28;p26"/>
            <p:cNvSpPr/>
            <p:nvPr/>
          </p:nvSpPr>
          <p:spPr>
            <a:xfrm>
              <a:off x="2829538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" name="Google Shape;29;p26"/>
            <p:cNvSpPr/>
            <p:nvPr/>
          </p:nvSpPr>
          <p:spPr>
            <a:xfrm rot="10800000">
              <a:off x="9572475" y="-21950"/>
              <a:ext cx="802500" cy="112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" name="Google Shape;30;p26"/>
            <p:cNvSpPr/>
            <p:nvPr/>
          </p:nvSpPr>
          <p:spPr>
            <a:xfrm>
              <a:off x="4067389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31;p26"/>
            <p:cNvSpPr/>
            <p:nvPr/>
          </p:nvSpPr>
          <p:spPr>
            <a:xfrm>
              <a:off x="2043325" y="-46017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" name="Google Shape;32;p26"/>
            <p:cNvSpPr/>
            <p:nvPr/>
          </p:nvSpPr>
          <p:spPr>
            <a:xfrm>
              <a:off x="10071575" y="823875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" name="Google Shape;33;p26"/>
            <p:cNvSpPr/>
            <p:nvPr/>
          </p:nvSpPr>
          <p:spPr>
            <a:xfrm>
              <a:off x="1591688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subTitle"/>
          </p:nvPr>
        </p:nvSpPr>
        <p:spPr>
          <a:xfrm>
            <a:off x="4068525" y="1869475"/>
            <a:ext cx="41133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7" name="Google Shape;37;p27"/>
          <p:cNvGrpSpPr/>
          <p:nvPr/>
        </p:nvGrpSpPr>
        <p:grpSpPr>
          <a:xfrm>
            <a:off x="206676" y="-21950"/>
            <a:ext cx="8786050" cy="5827875"/>
            <a:chOff x="206676" y="-21950"/>
            <a:chExt cx="8786050" cy="5827875"/>
          </a:xfrm>
        </p:grpSpPr>
        <p:sp>
          <p:nvSpPr>
            <p:cNvPr id="38" name="Google Shape;38;p27"/>
            <p:cNvSpPr/>
            <p:nvPr/>
          </p:nvSpPr>
          <p:spPr>
            <a:xfrm flipH="1">
              <a:off x="4065451" y="47928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" name="Google Shape;39;p27"/>
            <p:cNvSpPr/>
            <p:nvPr/>
          </p:nvSpPr>
          <p:spPr>
            <a:xfrm flipH="1">
              <a:off x="7295551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" name="Google Shape;40;p27"/>
            <p:cNvSpPr/>
            <p:nvPr/>
          </p:nvSpPr>
          <p:spPr>
            <a:xfrm flipH="1" rot="10800000">
              <a:off x="8029526" y="-21950"/>
              <a:ext cx="802500" cy="112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" name="Google Shape;41;p27"/>
            <p:cNvSpPr/>
            <p:nvPr/>
          </p:nvSpPr>
          <p:spPr>
            <a:xfrm flipH="1">
              <a:off x="8488125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" name="Google Shape;42;p27"/>
            <p:cNvSpPr/>
            <p:nvPr/>
          </p:nvSpPr>
          <p:spPr>
            <a:xfrm flipH="1">
              <a:off x="206676" y="4604000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" name="Google Shape;43;p27"/>
            <p:cNvSpPr/>
            <p:nvPr/>
          </p:nvSpPr>
          <p:spPr>
            <a:xfrm flipH="1" rot="5400000">
              <a:off x="8197726" y="3643875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4" name="Google Shape;44;p27"/>
          <p:cNvSpPr/>
          <p:nvPr>
            <p:ph idx="2" type="pic"/>
          </p:nvPr>
        </p:nvSpPr>
        <p:spPr>
          <a:xfrm>
            <a:off x="720000" y="1461625"/>
            <a:ext cx="3055500" cy="36819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1972381" y="3322423"/>
            <a:ext cx="51993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28"/>
          <p:cNvSpPr txBox="1"/>
          <p:nvPr>
            <p:ph idx="1" type="subTitle"/>
          </p:nvPr>
        </p:nvSpPr>
        <p:spPr>
          <a:xfrm>
            <a:off x="1972319" y="1103227"/>
            <a:ext cx="5199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8" name="Google Shape;48;p28"/>
          <p:cNvGrpSpPr/>
          <p:nvPr/>
        </p:nvGrpSpPr>
        <p:grpSpPr>
          <a:xfrm>
            <a:off x="206676" y="-21950"/>
            <a:ext cx="8786050" cy="5827875"/>
            <a:chOff x="206676" y="-21950"/>
            <a:chExt cx="8786050" cy="5827875"/>
          </a:xfrm>
        </p:grpSpPr>
        <p:sp>
          <p:nvSpPr>
            <p:cNvPr id="49" name="Google Shape;49;p28"/>
            <p:cNvSpPr/>
            <p:nvPr/>
          </p:nvSpPr>
          <p:spPr>
            <a:xfrm flipH="1">
              <a:off x="4065451" y="47928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Google Shape;50;p28"/>
            <p:cNvSpPr/>
            <p:nvPr/>
          </p:nvSpPr>
          <p:spPr>
            <a:xfrm flipH="1">
              <a:off x="7295551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Google Shape;51;p28"/>
            <p:cNvSpPr/>
            <p:nvPr/>
          </p:nvSpPr>
          <p:spPr>
            <a:xfrm flipH="1" rot="10800000">
              <a:off x="311976" y="-21950"/>
              <a:ext cx="802500" cy="112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Google Shape;52;p28"/>
            <p:cNvSpPr/>
            <p:nvPr/>
          </p:nvSpPr>
          <p:spPr>
            <a:xfrm flipH="1">
              <a:off x="8488125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Google Shape;53;p28"/>
            <p:cNvSpPr/>
            <p:nvPr/>
          </p:nvSpPr>
          <p:spPr>
            <a:xfrm flipH="1">
              <a:off x="206676" y="4604000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 flipH="1" rot="5400000">
              <a:off x="8197726" y="3643875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9"/>
          <p:cNvGrpSpPr/>
          <p:nvPr/>
        </p:nvGrpSpPr>
        <p:grpSpPr>
          <a:xfrm>
            <a:off x="158401" y="-21950"/>
            <a:ext cx="8834324" cy="5036700"/>
            <a:chOff x="158401" y="-21950"/>
            <a:chExt cx="8834324" cy="5036700"/>
          </a:xfrm>
        </p:grpSpPr>
        <p:sp>
          <p:nvSpPr>
            <p:cNvPr id="57" name="Google Shape;57;p29"/>
            <p:cNvSpPr/>
            <p:nvPr/>
          </p:nvSpPr>
          <p:spPr>
            <a:xfrm>
              <a:off x="206675" y="2352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770175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Google Shape;59;p29"/>
            <p:cNvSpPr/>
            <p:nvPr/>
          </p:nvSpPr>
          <p:spPr>
            <a:xfrm rot="10800000">
              <a:off x="8084925" y="-21950"/>
              <a:ext cx="802500" cy="112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" name="Google Shape;60;p29"/>
            <p:cNvSpPr/>
            <p:nvPr/>
          </p:nvSpPr>
          <p:spPr>
            <a:xfrm>
              <a:off x="158401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29"/>
            <p:cNvSpPr/>
            <p:nvPr/>
          </p:nvSpPr>
          <p:spPr>
            <a:xfrm>
              <a:off x="7979625" y="39575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" name="Google Shape;62;p29"/>
            <p:cNvSpPr/>
            <p:nvPr/>
          </p:nvSpPr>
          <p:spPr>
            <a:xfrm>
              <a:off x="8528625" y="3869050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0"/>
          <p:cNvGrpSpPr/>
          <p:nvPr/>
        </p:nvGrpSpPr>
        <p:grpSpPr>
          <a:xfrm>
            <a:off x="-137175" y="-855462"/>
            <a:ext cx="9637759" cy="6457054"/>
            <a:chOff x="-137175" y="-855462"/>
            <a:chExt cx="9637759" cy="6457054"/>
          </a:xfrm>
        </p:grpSpPr>
        <p:sp>
          <p:nvSpPr>
            <p:cNvPr id="65" name="Google Shape;65;p30"/>
            <p:cNvSpPr/>
            <p:nvPr/>
          </p:nvSpPr>
          <p:spPr>
            <a:xfrm rot="5400000">
              <a:off x="605175" y="4056742"/>
              <a:ext cx="802500" cy="22872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30"/>
            <p:cNvSpPr/>
            <p:nvPr/>
          </p:nvSpPr>
          <p:spPr>
            <a:xfrm>
              <a:off x="7464450" y="-855462"/>
              <a:ext cx="1505100" cy="150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" name="Google Shape;67;p30"/>
            <p:cNvSpPr/>
            <p:nvPr/>
          </p:nvSpPr>
          <p:spPr>
            <a:xfrm rot="5400000">
              <a:off x="7491125" y="47044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30"/>
            <p:cNvSpPr/>
            <p:nvPr/>
          </p:nvSpPr>
          <p:spPr>
            <a:xfrm rot="5400000">
              <a:off x="8099225" y="44848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p30"/>
            <p:cNvSpPr/>
            <p:nvPr/>
          </p:nvSpPr>
          <p:spPr>
            <a:xfrm>
              <a:off x="8487484" y="-609462"/>
              <a:ext cx="1013100" cy="101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" name="Google Shape;70;p30"/>
            <p:cNvSpPr/>
            <p:nvPr/>
          </p:nvSpPr>
          <p:spPr>
            <a:xfrm>
              <a:off x="7256256" y="4453988"/>
              <a:ext cx="300000" cy="3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720000" y="1139551"/>
            <a:ext cx="7704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74" name="Google Shape;74;p31"/>
          <p:cNvGrpSpPr/>
          <p:nvPr/>
        </p:nvGrpSpPr>
        <p:grpSpPr>
          <a:xfrm>
            <a:off x="-137175" y="-855462"/>
            <a:ext cx="9637759" cy="6457054"/>
            <a:chOff x="-137175" y="-855462"/>
            <a:chExt cx="9637759" cy="6457054"/>
          </a:xfrm>
        </p:grpSpPr>
        <p:sp>
          <p:nvSpPr>
            <p:cNvPr id="75" name="Google Shape;75;p31"/>
            <p:cNvSpPr/>
            <p:nvPr/>
          </p:nvSpPr>
          <p:spPr>
            <a:xfrm rot="5400000">
              <a:off x="605175" y="4056742"/>
              <a:ext cx="802500" cy="22872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" name="Google Shape;76;p31"/>
            <p:cNvSpPr/>
            <p:nvPr/>
          </p:nvSpPr>
          <p:spPr>
            <a:xfrm>
              <a:off x="7464450" y="-855462"/>
              <a:ext cx="1505100" cy="150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7" name="Google Shape;77;p31"/>
            <p:cNvSpPr/>
            <p:nvPr/>
          </p:nvSpPr>
          <p:spPr>
            <a:xfrm rot="5400000">
              <a:off x="7491125" y="47044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8" name="Google Shape;78;p31"/>
            <p:cNvSpPr/>
            <p:nvPr/>
          </p:nvSpPr>
          <p:spPr>
            <a:xfrm rot="5400000">
              <a:off x="8099225" y="448480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" name="Google Shape;79;p31"/>
            <p:cNvSpPr/>
            <p:nvPr/>
          </p:nvSpPr>
          <p:spPr>
            <a:xfrm>
              <a:off x="8487484" y="-609462"/>
              <a:ext cx="1013100" cy="101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" name="Google Shape;80;p31"/>
            <p:cNvSpPr/>
            <p:nvPr/>
          </p:nvSpPr>
          <p:spPr>
            <a:xfrm>
              <a:off x="7256256" y="4453988"/>
              <a:ext cx="300000" cy="3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" type="subTitle"/>
          </p:nvPr>
        </p:nvSpPr>
        <p:spPr>
          <a:xfrm>
            <a:off x="768825" y="2132989"/>
            <a:ext cx="27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2" type="subTitle"/>
          </p:nvPr>
        </p:nvSpPr>
        <p:spPr>
          <a:xfrm>
            <a:off x="4024104" y="2132989"/>
            <a:ext cx="27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3" type="subTitle"/>
          </p:nvPr>
        </p:nvSpPr>
        <p:spPr>
          <a:xfrm>
            <a:off x="768825" y="3866175"/>
            <a:ext cx="27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4" type="subTitle"/>
          </p:nvPr>
        </p:nvSpPr>
        <p:spPr>
          <a:xfrm>
            <a:off x="4024104" y="3866175"/>
            <a:ext cx="27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5" type="title"/>
          </p:nvPr>
        </p:nvSpPr>
        <p:spPr>
          <a:xfrm>
            <a:off x="768825" y="12753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" name="Google Shape;88;p32"/>
          <p:cNvSpPr txBox="1"/>
          <p:nvPr>
            <p:ph idx="6" type="title"/>
          </p:nvPr>
        </p:nvSpPr>
        <p:spPr>
          <a:xfrm>
            <a:off x="768825" y="30079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" name="Google Shape;89;p32"/>
          <p:cNvSpPr txBox="1"/>
          <p:nvPr>
            <p:ph idx="7" type="title"/>
          </p:nvPr>
        </p:nvSpPr>
        <p:spPr>
          <a:xfrm>
            <a:off x="4024104" y="12753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32"/>
          <p:cNvSpPr txBox="1"/>
          <p:nvPr>
            <p:ph idx="8" type="title"/>
          </p:nvPr>
        </p:nvSpPr>
        <p:spPr>
          <a:xfrm>
            <a:off x="4024104" y="30079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" name="Google Shape;91;p32"/>
          <p:cNvSpPr txBox="1"/>
          <p:nvPr>
            <p:ph idx="9" type="subTitle"/>
          </p:nvPr>
        </p:nvSpPr>
        <p:spPr>
          <a:xfrm>
            <a:off x="768825" y="1801107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/>
        </p:txBody>
      </p:sp>
      <p:sp>
        <p:nvSpPr>
          <p:cNvPr id="92" name="Google Shape;92;p32"/>
          <p:cNvSpPr txBox="1"/>
          <p:nvPr>
            <p:ph idx="13" type="subTitle"/>
          </p:nvPr>
        </p:nvSpPr>
        <p:spPr>
          <a:xfrm>
            <a:off x="4024104" y="1801107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/>
        </p:txBody>
      </p:sp>
      <p:sp>
        <p:nvSpPr>
          <p:cNvPr id="93" name="Google Shape;93;p32"/>
          <p:cNvSpPr txBox="1"/>
          <p:nvPr>
            <p:ph idx="14" type="subTitle"/>
          </p:nvPr>
        </p:nvSpPr>
        <p:spPr>
          <a:xfrm>
            <a:off x="768825" y="3533774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/>
        </p:txBody>
      </p:sp>
      <p:sp>
        <p:nvSpPr>
          <p:cNvPr id="94" name="Google Shape;94;p32"/>
          <p:cNvSpPr txBox="1"/>
          <p:nvPr>
            <p:ph idx="15" type="subTitle"/>
          </p:nvPr>
        </p:nvSpPr>
        <p:spPr>
          <a:xfrm>
            <a:off x="4024104" y="3533774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b="1"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/>
        </p:txBody>
      </p:sp>
      <p:grpSp>
        <p:nvGrpSpPr>
          <p:cNvPr id="95" name="Google Shape;95;p32"/>
          <p:cNvGrpSpPr/>
          <p:nvPr/>
        </p:nvGrpSpPr>
        <p:grpSpPr>
          <a:xfrm>
            <a:off x="206676" y="-21950"/>
            <a:ext cx="8786050" cy="5827875"/>
            <a:chOff x="206676" y="-21950"/>
            <a:chExt cx="8786050" cy="5827875"/>
          </a:xfrm>
        </p:grpSpPr>
        <p:sp>
          <p:nvSpPr>
            <p:cNvPr id="96" name="Google Shape;96;p32"/>
            <p:cNvSpPr/>
            <p:nvPr/>
          </p:nvSpPr>
          <p:spPr>
            <a:xfrm flipH="1">
              <a:off x="4065451" y="47928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32"/>
            <p:cNvSpPr/>
            <p:nvPr/>
          </p:nvSpPr>
          <p:spPr>
            <a:xfrm flipH="1">
              <a:off x="7295551" y="4510150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32"/>
            <p:cNvSpPr/>
            <p:nvPr/>
          </p:nvSpPr>
          <p:spPr>
            <a:xfrm flipH="1" rot="10800000">
              <a:off x="8029526" y="-21950"/>
              <a:ext cx="802500" cy="11229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" name="Google Shape;99;p32"/>
            <p:cNvSpPr/>
            <p:nvPr/>
          </p:nvSpPr>
          <p:spPr>
            <a:xfrm flipH="1">
              <a:off x="8488125" y="4510150"/>
              <a:ext cx="504600" cy="50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32"/>
            <p:cNvSpPr/>
            <p:nvPr/>
          </p:nvSpPr>
          <p:spPr>
            <a:xfrm flipH="1">
              <a:off x="206676" y="4604000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32"/>
            <p:cNvSpPr/>
            <p:nvPr/>
          </p:nvSpPr>
          <p:spPr>
            <a:xfrm flipH="1" rot="5400000">
              <a:off x="8197726" y="3643875"/>
              <a:ext cx="1085400" cy="5046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"/>
              <a:buNone/>
              <a:defRPr b="1" i="0" sz="3500" u="none" cap="none" strike="noStrik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osto One"/>
              <a:buNone/>
              <a:defRPr b="1" i="0" sz="3500" u="none" cap="none" strike="noStrike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hyperlink" Target="https://youtu.be/xgtoa-XE49o?si=ZWZz5axMPSWzSYq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xgtoa-XE49o?si=ZWZz5axMPSWzSYq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hyperlink" Target="https://youtu.be/xgtoa-XE49o?si=ZWZz5axMPSWzSYq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hyperlink" Target="https://youtu.be/xgtoa-XE49o?si=ZWZz5axMPSWzSYq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/>
          <p:nvPr/>
        </p:nvSpPr>
        <p:spPr>
          <a:xfrm>
            <a:off x="437500" y="1136625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"/>
          <p:cNvSpPr txBox="1"/>
          <p:nvPr>
            <p:ph type="ctrTitle"/>
          </p:nvPr>
        </p:nvSpPr>
        <p:spPr>
          <a:xfrm>
            <a:off x="260025" y="514877"/>
            <a:ext cx="4219800" cy="22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PE" sz="3800"/>
              <a:t>Proyecto productivo</a:t>
            </a:r>
            <a:br>
              <a:rPr lang="es-PE" sz="4200"/>
            </a:br>
            <a:r>
              <a:rPr lang="es-PE" sz="2500">
                <a:solidFill>
                  <a:srgbClr val="F36018"/>
                </a:solidFill>
              </a:rPr>
              <a:t>“Mis ricos anticuchos”</a:t>
            </a:r>
            <a:endParaRPr sz="2500">
              <a:solidFill>
                <a:srgbClr val="F36018"/>
              </a:solidFill>
            </a:endParaRPr>
          </a:p>
        </p:txBody>
      </p:sp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260025" y="2851975"/>
            <a:ext cx="42198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 sz="1800"/>
              <a:t>De Rosana Vargas Rodríguez</a:t>
            </a:r>
            <a:r>
              <a:rPr lang="es-PE"/>
              <a:t>.</a:t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 rot="10800000">
            <a:off x="3769500" y="-21950"/>
            <a:ext cx="802500" cy="1122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8" name="Google Shape;148;p1"/>
          <p:cNvGrpSpPr/>
          <p:nvPr/>
        </p:nvGrpSpPr>
        <p:grpSpPr>
          <a:xfrm>
            <a:off x="7979625" y="3869050"/>
            <a:ext cx="1013100" cy="1101575"/>
            <a:chOff x="7979625" y="3869050"/>
            <a:chExt cx="1013100" cy="1101575"/>
          </a:xfrm>
        </p:grpSpPr>
        <p:sp>
          <p:nvSpPr>
            <p:cNvPr id="149" name="Google Shape;149;p1"/>
            <p:cNvSpPr/>
            <p:nvPr/>
          </p:nvSpPr>
          <p:spPr>
            <a:xfrm>
              <a:off x="7979625" y="39575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528625" y="3869050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descr="Anticuchos: nuestro plato de bandera celebra su día a lo grande" id="151" name="Google Shape;1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131" y="770075"/>
            <a:ext cx="3776100" cy="2832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sp>
        <p:nvSpPr>
          <p:cNvPr id="152" name="Google Shape;152;p1"/>
          <p:cNvSpPr txBox="1"/>
          <p:nvPr/>
        </p:nvSpPr>
        <p:spPr>
          <a:xfrm>
            <a:off x="1054829" y="3869039"/>
            <a:ext cx="518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https://youtu.be/xgtoa-XE49o?si=ZWZz5axMPSWzSYqm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206675" y="18225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1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PE"/>
              <a:t>Intención de ventas</a:t>
            </a:r>
            <a:endParaRPr/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78" y="1195350"/>
            <a:ext cx="8192643" cy="377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 flipH="1">
            <a:off x="206676" y="123525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1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PE"/>
              <a:t>Recursos</a:t>
            </a:r>
            <a:endParaRPr/>
          </a:p>
        </p:txBody>
      </p:sp>
      <p:sp>
        <p:nvSpPr>
          <p:cNvPr id="235" name="Google Shape;235;p11"/>
          <p:cNvSpPr txBox="1"/>
          <p:nvPr>
            <p:ph idx="3" type="subTitle"/>
          </p:nvPr>
        </p:nvSpPr>
        <p:spPr>
          <a:xfrm>
            <a:off x="768824" y="3866174"/>
            <a:ext cx="3255279" cy="7357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 sz="1600"/>
              <a:t>Donaciones, los aportes de la institución serán devueltos, etc.</a:t>
            </a:r>
            <a:endParaRPr sz="1600"/>
          </a:p>
        </p:txBody>
      </p:sp>
      <p:sp>
        <p:nvSpPr>
          <p:cNvPr id="236" name="Google Shape;236;p11"/>
          <p:cNvSpPr txBox="1"/>
          <p:nvPr>
            <p:ph idx="1" type="subTitle"/>
          </p:nvPr>
        </p:nvSpPr>
        <p:spPr>
          <a:xfrm>
            <a:off x="768825" y="2132989"/>
            <a:ext cx="27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Los integrantes de toda la comunidad educativa.</a:t>
            </a:r>
            <a:endParaRPr/>
          </a:p>
        </p:txBody>
      </p:sp>
      <p:sp>
        <p:nvSpPr>
          <p:cNvPr id="237" name="Google Shape;237;p11"/>
          <p:cNvSpPr txBox="1"/>
          <p:nvPr>
            <p:ph idx="2" type="subTitle"/>
          </p:nvPr>
        </p:nvSpPr>
        <p:spPr>
          <a:xfrm>
            <a:off x="4024104" y="2132989"/>
            <a:ext cx="27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Fotocopias, materiales de oficina, parlantes, mobiliario, etc.</a:t>
            </a:r>
            <a:endParaRPr/>
          </a:p>
        </p:txBody>
      </p:sp>
      <p:sp>
        <p:nvSpPr>
          <p:cNvPr id="238" name="Google Shape;238;p11"/>
          <p:cNvSpPr txBox="1"/>
          <p:nvPr>
            <p:ph idx="5" type="title"/>
          </p:nvPr>
        </p:nvSpPr>
        <p:spPr>
          <a:xfrm>
            <a:off x="768825" y="12753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PE"/>
              <a:t>01</a:t>
            </a:r>
            <a:endParaRPr/>
          </a:p>
        </p:txBody>
      </p:sp>
      <p:sp>
        <p:nvSpPr>
          <p:cNvPr id="239" name="Google Shape;239;p11"/>
          <p:cNvSpPr txBox="1"/>
          <p:nvPr>
            <p:ph idx="6" type="title"/>
          </p:nvPr>
        </p:nvSpPr>
        <p:spPr>
          <a:xfrm>
            <a:off x="768825" y="30079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PE"/>
              <a:t>03</a:t>
            </a:r>
            <a:endParaRPr/>
          </a:p>
        </p:txBody>
      </p:sp>
      <p:sp>
        <p:nvSpPr>
          <p:cNvPr id="240" name="Google Shape;240;p11"/>
          <p:cNvSpPr txBox="1"/>
          <p:nvPr>
            <p:ph idx="7" type="title"/>
          </p:nvPr>
        </p:nvSpPr>
        <p:spPr>
          <a:xfrm>
            <a:off x="4024104" y="1275300"/>
            <a:ext cx="8862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PE"/>
              <a:t>02</a:t>
            </a:r>
            <a:endParaRPr/>
          </a:p>
        </p:txBody>
      </p:sp>
      <p:sp>
        <p:nvSpPr>
          <p:cNvPr id="241" name="Google Shape;241;p11"/>
          <p:cNvSpPr txBox="1"/>
          <p:nvPr>
            <p:ph idx="9" type="subTitle"/>
          </p:nvPr>
        </p:nvSpPr>
        <p:spPr>
          <a:xfrm>
            <a:off x="768825" y="1801107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PE"/>
              <a:t>Humanos</a:t>
            </a:r>
            <a:endParaRPr/>
          </a:p>
        </p:txBody>
      </p:sp>
      <p:sp>
        <p:nvSpPr>
          <p:cNvPr id="242" name="Google Shape;242;p11"/>
          <p:cNvSpPr txBox="1"/>
          <p:nvPr>
            <p:ph idx="13" type="subTitle"/>
          </p:nvPr>
        </p:nvSpPr>
        <p:spPr>
          <a:xfrm>
            <a:off x="4024104" y="1801107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PE"/>
              <a:t>Materiales</a:t>
            </a:r>
            <a:endParaRPr/>
          </a:p>
        </p:txBody>
      </p:sp>
      <p:sp>
        <p:nvSpPr>
          <p:cNvPr id="243" name="Google Shape;243;p11"/>
          <p:cNvSpPr txBox="1"/>
          <p:nvPr>
            <p:ph idx="14" type="subTitle"/>
          </p:nvPr>
        </p:nvSpPr>
        <p:spPr>
          <a:xfrm>
            <a:off x="768825" y="3533774"/>
            <a:ext cx="278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PE"/>
              <a:t>Económicos</a:t>
            </a:r>
            <a:endParaRPr/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350" y="5771525"/>
            <a:ext cx="6646849" cy="4435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Grupo De Estudiantes PNG Imágenes Transparentes - Pngtree" id="245" name="Google Shape;24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6289" y="3007899"/>
            <a:ext cx="1947349" cy="194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7328600" y="1457575"/>
            <a:ext cx="10620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12"/>
          <p:cNvSpPr txBox="1"/>
          <p:nvPr>
            <p:ph type="title"/>
          </p:nvPr>
        </p:nvSpPr>
        <p:spPr>
          <a:xfrm>
            <a:off x="5060198" y="159101"/>
            <a:ext cx="36549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PE" sz="2800"/>
              <a:t>Pasos para preparar los anticuchos</a:t>
            </a:r>
            <a:endParaRPr sz="2800"/>
          </a:p>
        </p:txBody>
      </p:sp>
      <p:sp>
        <p:nvSpPr>
          <p:cNvPr id="252" name="Google Shape;252;p12"/>
          <p:cNvSpPr txBox="1"/>
          <p:nvPr>
            <p:ph idx="1" type="subTitle"/>
          </p:nvPr>
        </p:nvSpPr>
        <p:spPr>
          <a:xfrm>
            <a:off x="4572000" y="1577376"/>
            <a:ext cx="3654900" cy="3089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 sz="1800">
                <a:latin typeface="Times New Roman"/>
                <a:ea typeface="Times New Roman"/>
                <a:cs typeface="Times New Roman"/>
                <a:sym typeface="Times New Roman"/>
              </a:rPr>
              <a:t>Ingredientes: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1Kg. De corazón de res</a:t>
            </a:r>
            <a:endParaRPr/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1Kg. De papas</a:t>
            </a:r>
            <a:endParaRPr/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 Condimentos (ají especial, ajos, vinagre, orégano seco, pimienta, comino, sal, etc.) </a:t>
            </a:r>
            <a:endParaRPr/>
          </a:p>
          <a:p>
            <a:pPr indent="-342900" lvl="0" marL="34290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400">
                <a:latin typeface="Times New Roman"/>
                <a:ea typeface="Times New Roman"/>
                <a:cs typeface="Times New Roman"/>
                <a:sym typeface="Times New Roman"/>
              </a:rPr>
              <a:t> Aceite.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2"/>
          <p:cNvSpPr/>
          <p:nvPr/>
        </p:nvSpPr>
        <p:spPr>
          <a:xfrm>
            <a:off x="437500" y="4561575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12"/>
          <p:cNvSpPr/>
          <p:nvPr/>
        </p:nvSpPr>
        <p:spPr>
          <a:xfrm rot="10800000">
            <a:off x="4170750" y="-21950"/>
            <a:ext cx="802500" cy="1122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4808" r="34808" t="0"/>
          <a:stretch/>
        </p:blipFill>
        <p:spPr>
          <a:xfrm>
            <a:off x="691762" y="310918"/>
            <a:ext cx="3478988" cy="46698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/>
          <p:nvPr/>
        </p:nvSpPr>
        <p:spPr>
          <a:xfrm>
            <a:off x="510525" y="93010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13"/>
          <p:cNvSpPr txBox="1"/>
          <p:nvPr>
            <p:ph type="title"/>
          </p:nvPr>
        </p:nvSpPr>
        <p:spPr>
          <a:xfrm>
            <a:off x="645568" y="292901"/>
            <a:ext cx="2412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PE" sz="2500"/>
              <a:t>Materiales</a:t>
            </a:r>
            <a:endParaRPr sz="2500"/>
          </a:p>
        </p:txBody>
      </p:sp>
      <p:sp>
        <p:nvSpPr>
          <p:cNvPr id="262" name="Google Shape;262;p13"/>
          <p:cNvSpPr txBox="1"/>
          <p:nvPr>
            <p:ph idx="1" type="subTitle"/>
          </p:nvPr>
        </p:nvSpPr>
        <p:spPr>
          <a:xfrm>
            <a:off x="587850" y="1360525"/>
            <a:ext cx="3582900" cy="2971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800">
                <a:latin typeface="Times New Roman"/>
                <a:ea typeface="Times New Roman"/>
                <a:cs typeface="Times New Roman"/>
                <a:sym typeface="Times New Roman"/>
              </a:rPr>
              <a:t>Palitos de anticuchos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800">
                <a:latin typeface="Times New Roman"/>
                <a:ea typeface="Times New Roman"/>
                <a:cs typeface="Times New Roman"/>
                <a:sym typeface="Times New Roman"/>
              </a:rPr>
              <a:t>Platos descartables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800">
                <a:latin typeface="Times New Roman"/>
                <a:ea typeface="Times New Roman"/>
                <a:cs typeface="Times New Roman"/>
                <a:sym typeface="Times New Roman"/>
              </a:rPr>
              <a:t>Parrilla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800">
                <a:latin typeface="Times New Roman"/>
                <a:ea typeface="Times New Roman"/>
                <a:cs typeface="Times New Roman"/>
                <a:sym typeface="Times New Roman"/>
              </a:rPr>
              <a:t>Recipientes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s-PE" sz="1800">
                <a:latin typeface="Times New Roman"/>
                <a:ea typeface="Times New Roman"/>
                <a:cs typeface="Times New Roman"/>
                <a:sym typeface="Times New Roman"/>
              </a:rPr>
              <a:t>Espátula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769500" y="4091150"/>
            <a:ext cx="802500" cy="1122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7574225" y="2109438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ómo elegir la parrilla ideal para hacer los mejores asados" id="265" name="Google Shape;2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539" y="779824"/>
            <a:ext cx="4778400" cy="3583800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F83E74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/>
          <p:nvPr/>
        </p:nvSpPr>
        <p:spPr>
          <a:xfrm>
            <a:off x="437500" y="134565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14"/>
          <p:cNvSpPr txBox="1"/>
          <p:nvPr>
            <p:ph type="title"/>
          </p:nvPr>
        </p:nvSpPr>
        <p:spPr>
          <a:xfrm>
            <a:off x="93302" y="143975"/>
            <a:ext cx="53739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PE" sz="4300"/>
              <a:t>Procedimiento</a:t>
            </a:r>
            <a:endParaRPr sz="4300"/>
          </a:p>
        </p:txBody>
      </p:sp>
      <p:grpSp>
        <p:nvGrpSpPr>
          <p:cNvPr id="272" name="Google Shape;272;p14"/>
          <p:cNvGrpSpPr/>
          <p:nvPr/>
        </p:nvGrpSpPr>
        <p:grpSpPr>
          <a:xfrm>
            <a:off x="7979625" y="3869050"/>
            <a:ext cx="1013100" cy="1101575"/>
            <a:chOff x="7979625" y="3869050"/>
            <a:chExt cx="1013100" cy="1101575"/>
          </a:xfrm>
        </p:grpSpPr>
        <p:sp>
          <p:nvSpPr>
            <p:cNvPr id="273" name="Google Shape;273;p14"/>
            <p:cNvSpPr/>
            <p:nvPr/>
          </p:nvSpPr>
          <p:spPr>
            <a:xfrm>
              <a:off x="7979625" y="3957525"/>
              <a:ext cx="1013100" cy="101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528625" y="3869050"/>
              <a:ext cx="354600" cy="3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5" name="Google Shape;275;p14"/>
          <p:cNvSpPr txBox="1"/>
          <p:nvPr/>
        </p:nvSpPr>
        <p:spPr>
          <a:xfrm>
            <a:off x="309365" y="1048223"/>
            <a:ext cx="5048386" cy="3346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Lavar el corazón de res y quitar la grasa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Posteriormente filetear el corazón de res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Condimentar el corazón de res (macerar por lo menos 3 horas)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Luego, atravesar la carne con los palitos de anticucho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Freír en la parrilla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181" r="27181" t="0"/>
          <a:stretch/>
        </p:blipFill>
        <p:spPr>
          <a:xfrm>
            <a:off x="5467251" y="836625"/>
            <a:ext cx="3059700" cy="4316100"/>
          </a:xfrm>
          <a:prstGeom prst="ellipse">
            <a:avLst/>
          </a:prstGeom>
          <a:noFill/>
          <a:ln cap="rnd" cmpd="sng" w="571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/>
        </p:nvSpPr>
        <p:spPr>
          <a:xfrm>
            <a:off x="805911" y="677286"/>
            <a:ext cx="5749871" cy="368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s-PE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Finalmente, servir acompañado de papas sancochadas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606" y="1465724"/>
            <a:ext cx="6998787" cy="300049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/>
        </p:nvSpPr>
        <p:spPr>
          <a:xfrm>
            <a:off x="457201" y="203601"/>
            <a:ext cx="6121830" cy="3765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Metas a lograr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 de la capacidad de ejecución de actividades productivas en los CEBAS.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Mejora de productividad </a:t>
            </a: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la propia ejecución del proyecto productivos.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Mejorar las competencias técnicas de los estudiantes</a:t>
            </a: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Mejorar las posibilidades de empleabilidad de los estudiantes</a:t>
            </a: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Mejorar las competencias de autoempleo de los estudiantes.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acobEssens - Existen dos clases de #autoempleo: el autoempleo de  #oportunidad y el autoempleo de #necesidad. Las #diferencias básicas entre  ambos tipos son: a) El autoempleo de oportunidad surge cuando el  #emprendedor"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24" y="1683225"/>
            <a:ext cx="2113075" cy="2113075"/>
          </a:xfrm>
          <a:prstGeom prst="rect">
            <a:avLst/>
          </a:prstGeom>
          <a:noFill/>
          <a:ln cap="flat" cmpd="sng" w="57150">
            <a:solidFill>
              <a:srgbClr val="F83E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/>
          <p:nvPr/>
        </p:nvSpPr>
        <p:spPr>
          <a:xfrm>
            <a:off x="206675" y="18225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17"/>
          <p:cNvSpPr txBox="1"/>
          <p:nvPr>
            <p:ph type="title"/>
          </p:nvPr>
        </p:nvSpPr>
        <p:spPr>
          <a:xfrm>
            <a:off x="2427170" y="339641"/>
            <a:ext cx="486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PE" sz="2500"/>
              <a:t>Ventajas y desventajas</a:t>
            </a:r>
            <a:endParaRPr sz="2500"/>
          </a:p>
        </p:txBody>
      </p:sp>
      <p:sp>
        <p:nvSpPr>
          <p:cNvPr id="295" name="Google Shape;295;p17"/>
          <p:cNvSpPr txBox="1"/>
          <p:nvPr>
            <p:ph idx="3" type="subTitle"/>
          </p:nvPr>
        </p:nvSpPr>
        <p:spPr>
          <a:xfrm>
            <a:off x="1871501" y="1077150"/>
            <a:ext cx="1600917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PE" sz="1900"/>
              <a:t>Ventajas</a:t>
            </a:r>
            <a:endParaRPr sz="1900"/>
          </a:p>
        </p:txBody>
      </p:sp>
      <p:sp>
        <p:nvSpPr>
          <p:cNvPr id="296" name="Google Shape;296;p17"/>
          <p:cNvSpPr txBox="1"/>
          <p:nvPr>
            <p:ph idx="4" type="subTitle"/>
          </p:nvPr>
        </p:nvSpPr>
        <p:spPr>
          <a:xfrm>
            <a:off x="5942819" y="1148050"/>
            <a:ext cx="2074396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PE" sz="1800"/>
              <a:t>Desventajas</a:t>
            </a:r>
            <a:endParaRPr sz="1800"/>
          </a:p>
        </p:txBody>
      </p:sp>
      <p:sp>
        <p:nvSpPr>
          <p:cNvPr id="297" name="Google Shape;297;p17"/>
          <p:cNvSpPr txBox="1"/>
          <p:nvPr/>
        </p:nvSpPr>
        <p:spPr>
          <a:xfrm>
            <a:off x="258099" y="1800860"/>
            <a:ext cx="4827722" cy="3047053"/>
          </a:xfrm>
          <a:prstGeom prst="rect">
            <a:avLst/>
          </a:prstGeom>
          <a:solidFill>
            <a:srgbClr val="A8EAD6"/>
          </a:solidFill>
          <a:ln cap="flat" cmpd="sng" w="57150">
            <a:solidFill>
              <a:srgbClr val="C8063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corazón es una de las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carnes más económicas.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papas, el choclo, condimentos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están al alcance del bolsillo.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olor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carne en la preparación es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llamativo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provoca consumirla.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un plato típico de la Costa.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fácil de consumir y de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sabor agradable.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5319793" y="1942659"/>
            <a:ext cx="3490993" cy="1754391"/>
          </a:xfrm>
          <a:prstGeom prst="rect">
            <a:avLst/>
          </a:prstGeom>
          <a:solidFill>
            <a:schemeClr val="dk2"/>
          </a:solidFill>
          <a:ln cap="flat" cmpd="sng" w="57150">
            <a:solidFill>
              <a:srgbClr val="912E06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humo de la parrilla perjudica la salud del cocinero (a).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consumo excesivo produce problemas de colesterol, triglicéridos, etc.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/>
          <p:nvPr/>
        </p:nvSpPr>
        <p:spPr>
          <a:xfrm>
            <a:off x="1573078" y="209123"/>
            <a:ext cx="6238068" cy="523220"/>
          </a:xfrm>
          <a:prstGeom prst="rect">
            <a:avLst/>
          </a:prstGeom>
          <a:noFill/>
          <a:ln cap="flat" cmpd="sng" w="28575">
            <a:solidFill>
              <a:srgbClr val="C806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Vinculación del proyecto con las áreas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550190" y="861403"/>
            <a:ext cx="7121471" cy="4134530"/>
          </a:xfrm>
          <a:prstGeom prst="rect">
            <a:avLst/>
          </a:prstGeom>
          <a:solidFill>
            <a:srgbClr val="A8EAD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Competencia:</a:t>
            </a:r>
            <a:r>
              <a:rPr b="0" i="0" lang="es-PE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Escribe diversos tipos de textos en lengua materna.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Capacidades: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Adecúa el texto a la situación comunicativa.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 y desarrolla las ideas de forma coherente y cohesionada.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 convenciones del lenguaje escrito de forma pertinente.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Reflexiona y evalúa la forma, el contenido y el contexto del texto escrito.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Producto: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cuyo tema sea el plato de anticuchos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“Elaboración de un tríptico” “Afiches”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promocionar la venta de los anticuchos. Crear un poema.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5672378" y="1096554"/>
            <a:ext cx="3115200" cy="4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C806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de comunicación</a:t>
            </a:r>
            <a:endParaRPr b="1" i="0" sz="2400" u="none" cap="none" strike="noStrike">
              <a:solidFill>
                <a:srgbClr val="C80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/>
        </p:nvSpPr>
        <p:spPr>
          <a:xfrm>
            <a:off x="495945" y="818377"/>
            <a:ext cx="6385301" cy="3785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Competencia: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Resuelve problemas de gestión de datos e incertidumbre.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Capacidades: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 datos con gráficos y medidas estadísticas o probabilísticas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 la comprensión de los conceptos estadísticos y probabilísticos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 estrategias y procedimientos para recopilar y procesar datos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Sustenta conclusiones o decisiones basado en información obtenida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Producto: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“Elaboración de gráficos de barras” 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 las ventas diarias de las porciones de anticuchos.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1177871" y="193729"/>
            <a:ext cx="4153546" cy="48516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6841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700" u="none" cap="none" strike="noStrike">
                <a:solidFill>
                  <a:srgbClr val="FF0000"/>
                </a:solidFill>
              </a:rPr>
              <a:t>Área de matemáticas</a:t>
            </a:r>
            <a:endParaRPr b="1" i="0" sz="1700" u="none" cap="none" strike="noStrike">
              <a:solidFill>
                <a:srgbClr val="FF0000"/>
              </a:solidFill>
            </a:endParaRPr>
          </a:p>
        </p:txBody>
      </p:sp>
      <p:graphicFrame>
        <p:nvGraphicFramePr>
          <p:cNvPr id="312" name="Google Shape;312;p19"/>
          <p:cNvGraphicFramePr/>
          <p:nvPr/>
        </p:nvGraphicFramePr>
        <p:xfrm>
          <a:off x="5964266" y="968645"/>
          <a:ext cx="2962757" cy="194579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/>
          <p:nvPr/>
        </p:nvSpPr>
        <p:spPr>
          <a:xfrm>
            <a:off x="206675" y="18225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8" name="Google Shape;158;p2"/>
          <p:cNvGrpSpPr/>
          <p:nvPr/>
        </p:nvGrpSpPr>
        <p:grpSpPr>
          <a:xfrm>
            <a:off x="7239381" y="4123442"/>
            <a:ext cx="2376769" cy="802500"/>
            <a:chOff x="7239381" y="4123442"/>
            <a:chExt cx="2376769" cy="802500"/>
          </a:xfrm>
        </p:grpSpPr>
        <p:sp>
          <p:nvSpPr>
            <p:cNvPr id="159" name="Google Shape;159;p2"/>
            <p:cNvSpPr/>
            <p:nvPr/>
          </p:nvSpPr>
          <p:spPr>
            <a:xfrm rot="-5400000">
              <a:off x="8071300" y="3381092"/>
              <a:ext cx="802500" cy="22872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239381" y="4587088"/>
              <a:ext cx="300000" cy="300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1" name="Google Shape;161;p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s-PE" sz="3600">
                <a:latin typeface="Times New Roman"/>
                <a:ea typeface="Times New Roman"/>
                <a:cs typeface="Times New Roman"/>
                <a:sym typeface="Times New Roman"/>
              </a:rPr>
              <a:t>1.- Datos informativos</a:t>
            </a:r>
            <a:br>
              <a:rPr b="1" lang="es-PE" sz="36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2" name="Google Shape;162;p2"/>
          <p:cNvSpPr txBox="1"/>
          <p:nvPr>
            <p:ph idx="1" type="subTitle"/>
          </p:nvPr>
        </p:nvSpPr>
        <p:spPr>
          <a:xfrm>
            <a:off x="4832038" y="1845899"/>
            <a:ext cx="3746273" cy="274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 sz="1400">
                <a:latin typeface="Times New Roman"/>
                <a:ea typeface="Times New Roman"/>
                <a:cs typeface="Times New Roman"/>
                <a:sym typeface="Times New Roman"/>
              </a:rPr>
              <a:t>1.6. Docente:</a:t>
            </a:r>
            <a:r>
              <a:rPr lang="es-PE" sz="1400">
                <a:latin typeface="Times New Roman"/>
                <a:ea typeface="Times New Roman"/>
                <a:cs typeface="Times New Roman"/>
                <a:sym typeface="Times New Roman"/>
              </a:rPr>
              <a:t> Nelson Smith Huanca Torres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s-PE" sz="1400">
                <a:latin typeface="Times New Roman"/>
                <a:ea typeface="Times New Roman"/>
                <a:cs typeface="Times New Roman"/>
                <a:sym typeface="Times New Roman"/>
              </a:rPr>
              <a:t>1.7. </a:t>
            </a:r>
            <a:r>
              <a:rPr b="1" lang="es-PE" sz="1800">
                <a:latin typeface="Times New Roman"/>
                <a:ea typeface="Times New Roman"/>
                <a:cs typeface="Times New Roman"/>
                <a:sym typeface="Times New Roman"/>
              </a:rPr>
              <a:t>Fecha de inicio:18/03/24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s-PE" sz="1400">
                <a:latin typeface="Times New Roman"/>
                <a:ea typeface="Times New Roman"/>
                <a:cs typeface="Times New Roman"/>
                <a:sym typeface="Times New Roman"/>
              </a:rPr>
              <a:t>1.8 </a:t>
            </a:r>
            <a:r>
              <a:rPr b="1" lang="es-PE" sz="1800">
                <a:latin typeface="Times New Roman"/>
                <a:ea typeface="Times New Roman"/>
                <a:cs typeface="Times New Roman"/>
                <a:sym typeface="Times New Roman"/>
              </a:rPr>
              <a:t>Fecha de culminación:14/04/24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2"/>
          <p:cNvSpPr txBox="1"/>
          <p:nvPr>
            <p:ph idx="2" type="subTitle"/>
          </p:nvPr>
        </p:nvSpPr>
        <p:spPr>
          <a:xfrm>
            <a:off x="340964" y="1403162"/>
            <a:ext cx="4231036" cy="3483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 sz="1600">
                <a:latin typeface="Arial"/>
                <a:ea typeface="Arial"/>
                <a:cs typeface="Arial"/>
                <a:sym typeface="Arial"/>
              </a:rPr>
              <a:t>1.1. Proyecto:</a:t>
            </a:r>
            <a:r>
              <a:rPr lang="es-PE" sz="1600">
                <a:latin typeface="Arial"/>
                <a:ea typeface="Arial"/>
                <a:cs typeface="Arial"/>
                <a:sym typeface="Arial"/>
              </a:rPr>
              <a:t> “Mis ricos anticuchos”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s-PE" sz="1600">
                <a:latin typeface="Arial"/>
                <a:ea typeface="Arial"/>
                <a:cs typeface="Arial"/>
                <a:sym typeface="Arial"/>
              </a:rPr>
              <a:t>1.2. UGEL:</a:t>
            </a:r>
            <a:r>
              <a:rPr lang="es-PE" sz="1600">
                <a:latin typeface="Arial"/>
                <a:ea typeface="Arial"/>
                <a:cs typeface="Arial"/>
                <a:sym typeface="Arial"/>
              </a:rPr>
              <a:t> 03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s-PE" sz="1600">
                <a:latin typeface="Arial"/>
                <a:ea typeface="Arial"/>
                <a:cs typeface="Arial"/>
                <a:sym typeface="Arial"/>
              </a:rPr>
              <a:t>1.3. CEBA:</a:t>
            </a:r>
            <a:r>
              <a:rPr lang="es-PE" sz="1600">
                <a:latin typeface="Arial"/>
                <a:ea typeface="Arial"/>
                <a:cs typeface="Arial"/>
                <a:sym typeface="Arial"/>
              </a:rPr>
              <a:t> Melitón Carbajal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s-PE" sz="1600">
                <a:latin typeface="Arial"/>
                <a:ea typeface="Arial"/>
                <a:cs typeface="Arial"/>
                <a:sym typeface="Arial"/>
              </a:rPr>
              <a:t>1.4. Ciclo:</a:t>
            </a:r>
            <a:r>
              <a:rPr lang="es-PE" sz="1600">
                <a:latin typeface="Arial"/>
                <a:ea typeface="Arial"/>
                <a:cs typeface="Arial"/>
                <a:sym typeface="Arial"/>
              </a:rPr>
              <a:t> Intermedio II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s-PE" sz="1600">
                <a:latin typeface="Arial"/>
                <a:ea typeface="Arial"/>
                <a:cs typeface="Arial"/>
                <a:sym typeface="Arial"/>
              </a:rPr>
              <a:t>1.5. Localización:</a:t>
            </a:r>
            <a:r>
              <a:rPr lang="es-PE" sz="1600">
                <a:latin typeface="Arial"/>
                <a:ea typeface="Arial"/>
                <a:cs typeface="Arial"/>
                <a:sym typeface="Arial"/>
              </a:rPr>
              <a:t> Rímac – Lima – Lima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2501228" y="4373693"/>
            <a:ext cx="4827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https://youtu.be/xgtoa-XE49o?si=ZWZz5axMPSWzSYqm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>
          <a:xfrm>
            <a:off x="1627322" y="263471"/>
            <a:ext cx="5579390" cy="728421"/>
          </a:xfrm>
          <a:prstGeom prst="roundRect">
            <a:avLst>
              <a:gd fmla="val 16667" name="adj"/>
            </a:avLst>
          </a:prstGeom>
          <a:solidFill>
            <a:srgbClr val="57D3AD"/>
          </a:solidFill>
          <a:ln cap="flat" cmpd="sng" w="25400">
            <a:solidFill>
              <a:srgbClr val="6841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20775C"/>
                </a:solidFill>
                <a:latin typeface="Arial"/>
                <a:ea typeface="Arial"/>
                <a:cs typeface="Arial"/>
                <a:sym typeface="Arial"/>
              </a:rPr>
              <a:t>Área de educación para el trabajo</a:t>
            </a:r>
            <a:endParaRPr b="1" i="0" sz="2400" u="none" cap="none" strike="noStrike">
              <a:solidFill>
                <a:srgbClr val="2077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681926" y="1123627"/>
            <a:ext cx="6517037" cy="3354829"/>
          </a:xfrm>
          <a:prstGeom prst="rect">
            <a:avLst/>
          </a:prstGeom>
          <a:noFill/>
          <a:ln cap="flat" cmpd="sng" w="57150">
            <a:solidFill>
              <a:srgbClr val="DA460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Competencia: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Gestiona proyectos de emprendimiento económico o social.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Capacidades: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 propuestas de valor.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Trabaja cooperativamente para lograr objetivos y metas.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habilidades técnicas.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Evalúa los resultados del proyecto de emprendimiento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Producto: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“Elaboración del proyecto: mis ricos anticuchos” 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abajo colaborativo: Conoce sus desafíos y cómo superarlos" id="319" name="Google Shape;3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915" y="1673819"/>
            <a:ext cx="3515461" cy="234605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>
            <a:off x="2487478" y="348712"/>
            <a:ext cx="4990454" cy="767166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rgbClr val="6841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Arte y Cultura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689674" y="1330258"/>
            <a:ext cx="4990453" cy="3181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Competencia:</a:t>
            </a: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 proyectos desde los lenguajes artísticos. Capacidades: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Explora y experimenta los lenguajes artísticos.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procesos de creación.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Evalúa y socializa sus procesos y proyectos.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Producto:</a:t>
            </a: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“Dibuja y pinta los alimentos tradicionales”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ía de la Canción Criolla para Niños de Cuatro Años" id="326" name="Google Shape;3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5426" y="1371152"/>
            <a:ext cx="2568899" cy="325623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 muy grande que sea el problema… siempre hay motivos para dar las gracias  - Activos y Felices" id="331" name="Google Shape;3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275" y="0"/>
            <a:ext cx="9324276" cy="54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2"/>
          <p:cNvSpPr txBox="1"/>
          <p:nvPr/>
        </p:nvSpPr>
        <p:spPr>
          <a:xfrm>
            <a:off x="3750590" y="2724922"/>
            <a:ext cx="48199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https://youtu.be/xgtoa-XE49o?si=ZWZz5axMPSWzSYqm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/>
          <p:nvPr/>
        </p:nvSpPr>
        <p:spPr>
          <a:xfrm>
            <a:off x="206675" y="18225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3"/>
          <p:cNvSpPr txBox="1"/>
          <p:nvPr>
            <p:ph type="title"/>
          </p:nvPr>
        </p:nvSpPr>
        <p:spPr>
          <a:xfrm>
            <a:off x="720000" y="445025"/>
            <a:ext cx="3340556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PE" sz="2300"/>
              <a:t>Fundamentación</a:t>
            </a:r>
            <a:endParaRPr sz="2300"/>
          </a:p>
        </p:txBody>
      </p:sp>
      <p:sp>
        <p:nvSpPr>
          <p:cNvPr id="171" name="Google Shape;171;p3"/>
          <p:cNvSpPr txBox="1"/>
          <p:nvPr>
            <p:ph idx="1" type="body"/>
          </p:nvPr>
        </p:nvSpPr>
        <p:spPr>
          <a:xfrm>
            <a:off x="688823" y="1181832"/>
            <a:ext cx="3658371" cy="1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PE"/>
              <a:t>1.1. </a:t>
            </a:r>
            <a:r>
              <a:rPr b="1" lang="es-PE" sz="1800"/>
              <a:t>Justificación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La economía actual afecta a todos los bolsillo, por esa </a:t>
            </a:r>
            <a:r>
              <a:rPr b="1" lang="es-PE"/>
              <a:t>razón los docentes deben buscar metodologías de innovación para activar en los estudiantes el espíritu emprendedor </a:t>
            </a:r>
            <a:r>
              <a:rPr lang="es-PE"/>
              <a:t>y conseguir un ingreso económico a la institución educativa. 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4426547" y="2881716"/>
            <a:ext cx="360157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i="0" lang="es-PE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 en la preparación de los anticuchos. En la ejecución de este proyecto se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desarrollará la creatividad, habilidades y destrezas </a:t>
            </a: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fortalecer las distintas capacidades desarrolladas en el área y unir </a:t>
            </a:r>
            <a:r>
              <a:rPr b="1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actitudes como el trabajo en equipo, liderazgo y responsabilidad.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 liderazgo en las escuelas."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755" y="3125249"/>
            <a:ext cx="2444801" cy="1833601"/>
          </a:xfrm>
          <a:prstGeom prst="rect">
            <a:avLst/>
          </a:prstGeom>
          <a:noFill/>
          <a:ln cap="flat" cmpd="sng" w="57150">
            <a:solidFill>
              <a:srgbClr val="1B67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Qué es el espíritu emprendedor? - Emprendiendo Simple" id="174" name="Google Shape;1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3832" y="913757"/>
            <a:ext cx="3329117" cy="181588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57D3AD"/>
            </a:solidFill>
            <a:prstDash val="solid"/>
            <a:round/>
            <a:headEnd len="sm" w="sm" type="none"/>
            <a:tailEnd len="sm" w="sm" type="none"/>
          </a:ln>
          <a:effectLst>
            <a:outerShdw blurRad="36195" rotWithShape="0" algn="tl" dir="11400000" dist="1270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/>
          <p:nvPr/>
        </p:nvSpPr>
        <p:spPr>
          <a:xfrm>
            <a:off x="206675" y="182250"/>
            <a:ext cx="1013100" cy="10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4"/>
          <p:cNvSpPr txBox="1"/>
          <p:nvPr>
            <p:ph type="title"/>
          </p:nvPr>
        </p:nvSpPr>
        <p:spPr>
          <a:xfrm>
            <a:off x="720000" y="445025"/>
            <a:ext cx="198445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PE" sz="2300"/>
              <a:t>Objetivos</a:t>
            </a:r>
            <a:endParaRPr sz="2300"/>
          </a:p>
        </p:txBody>
      </p:sp>
      <p:sp>
        <p:nvSpPr>
          <p:cNvPr id="181" name="Google Shape;181;p4"/>
          <p:cNvSpPr txBox="1"/>
          <p:nvPr>
            <p:ph idx="1" type="subTitle"/>
          </p:nvPr>
        </p:nvSpPr>
        <p:spPr>
          <a:xfrm>
            <a:off x="4239007" y="1311642"/>
            <a:ext cx="4113300" cy="2555291"/>
          </a:xfrm>
          <a:prstGeom prst="rect">
            <a:avLst/>
          </a:prstGeom>
          <a:solidFill>
            <a:srgbClr val="FDEAE1"/>
          </a:solidFill>
          <a:ln cap="flat" cmpd="sng" w="57150">
            <a:solidFill>
              <a:srgbClr val="F83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PE"/>
              <a:t>Objetivo general:</a:t>
            </a:r>
            <a:endParaRPr/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s-PE">
                <a:latin typeface="Arial"/>
                <a:ea typeface="Arial"/>
                <a:cs typeface="Arial"/>
                <a:sym typeface="Arial"/>
              </a:rPr>
              <a:t>Promover las capacidades empresariales y productivas de los participantes.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-PE" sz="1200"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/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s-PE">
                <a:latin typeface="Arial"/>
                <a:ea typeface="Arial"/>
                <a:cs typeface="Arial"/>
                <a:sym typeface="Arial"/>
              </a:rPr>
              <a:t>Generará recursos económicos al ceba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s-PE">
                <a:latin typeface="Arial"/>
                <a:ea typeface="Arial"/>
                <a:cs typeface="Arial"/>
                <a:sym typeface="Arial"/>
              </a:rPr>
              <a:t>Desarrollar las capacidades y competencias de Educación para el Trabajo.</a:t>
            </a:r>
            <a:endParaRPr/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s-PE">
                <a:latin typeface="Arial"/>
                <a:ea typeface="Arial"/>
                <a:cs typeface="Arial"/>
                <a:sym typeface="Arial"/>
              </a:rPr>
              <a:t>Desarrollar habilidades y destrezas.</a:t>
            </a:r>
            <a:endParaRPr/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s-PE">
                <a:latin typeface="Arial"/>
                <a:ea typeface="Arial"/>
                <a:cs typeface="Arial"/>
                <a:sym typeface="Arial"/>
              </a:rPr>
              <a:t>Aprender haciendo.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nticucho con corazón&quot;: ganador inaugura su barra parrillera | GASTRONOMIA  | EL COMERCIO PERÚ" id="182" name="Google Shape;1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75" y="1511630"/>
            <a:ext cx="3844782" cy="2155314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83" name="Google Shape;183;p4"/>
          <p:cNvSpPr txBox="1"/>
          <p:nvPr/>
        </p:nvSpPr>
        <p:spPr>
          <a:xfrm>
            <a:off x="2045776" y="4206949"/>
            <a:ext cx="5052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https://youtu.be/xgtoa-XE49o?si=ZWZz5axMPSWzSYqm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idx="1" type="subTitle"/>
          </p:nvPr>
        </p:nvSpPr>
        <p:spPr>
          <a:xfrm>
            <a:off x="1972350" y="147234"/>
            <a:ext cx="5199300" cy="6288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PE"/>
              <a:t>Presupuesto del proyecto</a:t>
            </a:r>
            <a:endParaRPr/>
          </a:p>
        </p:txBody>
      </p:sp>
      <p:sp>
        <p:nvSpPr>
          <p:cNvPr id="189" name="Google Shape;189;p5"/>
          <p:cNvSpPr txBox="1"/>
          <p:nvPr>
            <p:ph type="title"/>
          </p:nvPr>
        </p:nvSpPr>
        <p:spPr>
          <a:xfrm>
            <a:off x="580540" y="904688"/>
            <a:ext cx="249888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PE" sz="1800">
                <a:solidFill>
                  <a:srgbClr val="F83E74"/>
                </a:solidFill>
                <a:latin typeface="Calibri"/>
                <a:ea typeface="Calibri"/>
                <a:cs typeface="Calibri"/>
                <a:sym typeface="Calibri"/>
              </a:rPr>
              <a:t>Costo de materia prima</a:t>
            </a:r>
            <a:br>
              <a:rPr lang="es-PE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40" y="1338740"/>
            <a:ext cx="8106906" cy="35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/>
        </p:nvSpPr>
        <p:spPr>
          <a:xfrm>
            <a:off x="1201119" y="305150"/>
            <a:ext cx="2471980" cy="307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DA46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Costo de producción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499" y="666428"/>
            <a:ext cx="7075693" cy="205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901499" y="2903261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DA460A"/>
                </a:solidFill>
                <a:latin typeface="Calibri"/>
                <a:ea typeface="Calibri"/>
                <a:cs typeface="Calibri"/>
                <a:sym typeface="Calibri"/>
              </a:rPr>
              <a:t>Costo administrativo</a:t>
            </a:r>
            <a:endParaRPr b="1" i="0" sz="1400" u="none" cap="none" strike="noStrike">
              <a:solidFill>
                <a:srgbClr val="DA46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499" y="3318811"/>
            <a:ext cx="7075693" cy="885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1487837" y="291880"/>
            <a:ext cx="1340603" cy="39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rgbClr val="DA46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Resumen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891" y="1088452"/>
            <a:ext cx="8555283" cy="1450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abunta, el sabor de los verdaderos anticuchos - Lima Gris" id="205" name="Google Shape;2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259" y="2882685"/>
            <a:ext cx="2649645" cy="1754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é es el centro de costos y por qué es algo fundamental para las medianas  empresas" id="206" name="Google Shape;2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1219" y="3035040"/>
            <a:ext cx="2777002" cy="156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os de los Costos de Produccion" id="207" name="Google Shape;2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22537" y="2998794"/>
            <a:ext cx="2777002" cy="155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2344467" y="0"/>
            <a:ext cx="44550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91" y="860904"/>
            <a:ext cx="5734833" cy="4205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interrelación del director y los docentes" id="214" name="Google Shape;2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311336" y="822379"/>
            <a:ext cx="2031754" cy="1749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omendaciones dirigidas a los estudiantes del nivel secundario para tener  un fin de año exitoso | COREFONET Padres" id="215" name="Google Shape;21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6500" y="2803499"/>
            <a:ext cx="28098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1478650" y="137565"/>
            <a:ext cx="5949838" cy="9233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rgbClr val="F83E74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b="1" i="0" lang="es-PE" sz="5400" u="none" cap="none" strike="noStrike">
                <a:solidFill>
                  <a:srgbClr val="F83E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PE" sz="2000" u="none" cap="none" strike="noStrike">
                <a:solidFill>
                  <a:srgbClr val="F83E74"/>
                </a:solidFill>
                <a:latin typeface="Arial"/>
                <a:ea typeface="Arial"/>
                <a:cs typeface="Arial"/>
                <a:sym typeface="Arial"/>
              </a:rPr>
              <a:t>de costos y presupuesto del proyecto</a:t>
            </a:r>
            <a:endParaRPr b="1" i="0" sz="2000" u="none" cap="none" strike="noStrike">
              <a:solidFill>
                <a:srgbClr val="F83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552196" y="1060895"/>
            <a:ext cx="7802746" cy="4237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Costo total/Número de unidades producidas= Costo unitario 56.43 / 12 = 4.80 aprox. por c/palito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PE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porción trae 2 palitos, costo igual a S/ 9.60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600" u="none" cap="none" strike="noStrike">
                <a:solidFill>
                  <a:srgbClr val="1F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Precio sugerido S/. 15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Ganancia por una porción de anticuchos S/ 5.40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anticuchos serán comercializados una vez a la semana (sábado) en la institución educativa, por espacio de un mes.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aste Sense by Slidesgo">
  <a:themeElements>
    <a:clrScheme name="Simple Light">
      <a:dk1>
        <a:srgbClr val="134637"/>
      </a:dk1>
      <a:lt1>
        <a:srgbClr val="F6DAD5"/>
      </a:lt1>
      <a:dk2>
        <a:srgbClr val="FCA3BD"/>
      </a:dk2>
      <a:lt2>
        <a:srgbClr val="F6713B"/>
      </a:lt2>
      <a:accent1>
        <a:srgbClr val="F89B6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346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ROSANA VARGAS</dc:creator>
</cp:coreProperties>
</file>