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0T02:39:1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16388,'200'0'0,"-69"-4"0,39-16 0,30 15 0,135-15 0,-296 16 0,112-1 0,-4 5 0,3 0 0,16 0 0,-25 0 0,-54 0 0,-47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0T02:39:11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16388,'63'0'0,"20"5"0,0 14 0,-15-14 0,14-5 0,1 0 0,-20 0 0,-9 0 0,-15 0 0,-34 1 0,0-1 0,1-1 0,-1 1 0,0-1 0,1 0 0,6-2 0,2-16 0,-12 18 0,-1 0 0,0 1 0,1-1 0,-1 1 0,1-1 0,-1 1 0,1-1 0,0 1 0,-1 0 0,1 0 0,-1 0 0,1 0 0,2 0 0,26 0 0,-1 0 0,0 0 0,0 0 0,0 0 0,6 0 0,13 0 0,-14 0 0,0 0 0,20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410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95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1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831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08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943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17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41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30424-55FB-1144-CF8B-F1DCEA88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CD43A-F9D3-7E76-92CC-70C791DAE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AA37A-3BFC-13E0-6480-8FC75248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4D2-78B1-4EF5-A89F-C2691D55F20E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7441C-0E2C-7C11-AAFF-D91EE607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A0DE47-73C7-C203-21AB-62A1ABFA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8DA83-E657-4315-B8DA-BC4337A120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86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815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3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418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4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92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4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7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59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3662-59BA-41E7-870E-346FDDE8D34C}" type="datetimeFigureOut">
              <a:rPr lang="es-PE" smtClean="0"/>
              <a:t>9/04/2026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961564-6705-4562-A657-F27BB86F4E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6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oogle+Classroom&amp;rlz=1C1UEAD_enPE1155PE1155&amp;oq=Tics+y+su+aplicaci%C3%B3n+en+la+Educaci%C3%B3n+Universitaria&amp;gs_lcrp=EgZjaHJvbWUyBggAEEUYOTIHCAEQIRigATIHCAIQIRigAdIBBzk4N2owajeoAgiwAgHxBeEwNvjrE1iF&amp;sourceid=chrome&amp;ie=UTF-8&amp;mstk=AUtExfCE38RllSQomWTclqz3-Y7yfZVtuABtiXxlixCqLnb6FKjfAfm3BG-mRvWljAIGKwEeEPVflRrxbeoCF64zGt1oUFLP36Kh8o3dm8rzH9a-UIMg9ADHgaDtBzqPUXjyB0U&amp;csui=3&amp;ved=2ahUKEwjTq8mr7eGTAxXwE7kGHSYBBHoQgK4QegQIARAD" TargetMode="External"/><Relationship Id="rId2" Type="http://schemas.openxmlformats.org/officeDocument/2006/relationships/hyperlink" Target="https://www.google.com/search?q=Moodle&amp;rlz=1C1UEAD_enPE1155PE1155&amp;oq=Tics+y+su+aplicaci%C3%B3n+en+la+Educaci%C3%B3n+Universitaria&amp;gs_lcrp=EgZjaHJvbWUyBggAEEUYOTIHCAEQIRigATIHCAIQIRigAdIBBzk4N2owajeoAgiwAgHxBeEwNvjrE1iF&amp;sourceid=chrome&amp;ie=UTF-8&amp;mstk=AUtExfCE38RllSQomWTclqz3-Y7yfZVtuABtiXxlixCqLnb6FKjfAfm3BG-mRvWljAIGKwEeEPVflRrxbeoCF64zGt1oUFLP36Kh8o3dm8rzH9a-UIMg9ADHgaDtBzqPUXjyB0U&amp;csui=3&amp;ved=2ahUKEwjTq8mr7eGTAxXwE7kGHSYBBHoQgK4QegQIARA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Cs+y+rendimiento+acad%C3%A9mico+en+la+educaci%C3%B3n+t%C3%A9cnica&amp;rlz=1C1UEAD_enPE1155PE1155&amp;oq=libros+sobre+Tics+y+su+aplicaci%C3%B3n+en+la+Educaci%C3%B3n+Universitaria&amp;gs_lcrp=EgZjaHJvbWUyBggAEEUYOdIBCTE1NDM5ajBqN6gCALACAA&amp;sourceid=chrome&amp;ie=UTF-8&amp;mstk=AUtExfBFiB6Tg-LucvZpFH5mRTIcHqTM_zNBjlzDQdXJOg74clJ1gwa11agb9ikl-5-l4Ku_WnSa74MEeXKzvUxRsMJ0KHnJUQGW4UnTJ_gsWSVCjtoKrVu2M52Mq5Wtmp_Ob_0&amp;csui=3&amp;ved=2ahUKEwjv2Krp8OGTAxVWrJUCHTrfAUYQgK4QegQIAxAG" TargetMode="External"/><Relationship Id="rId2" Type="http://schemas.openxmlformats.org/officeDocument/2006/relationships/hyperlink" Target="https://www.google.com/search?q=Las+TIC+en+la+educaci%C3%B3n+superior%3A+Experiencias+de+innovaci%C3%B3n&amp;rlz=1C1UEAD_enPE1155PE1155&amp;oq=libros+sobre+Tics+y+su+aplicaci%C3%B3n+en+la+Educaci%C3%B3n+Universitaria&amp;gs_lcrp=EgZjaHJvbWUyBggAEEUYOdIBCTE1NDM5ajBqN6gCALACAA&amp;sourceid=chrome&amp;ie=UTF-8&amp;mstk=AUtExfBFiB6Tg-LucvZpFH5mRTIcHqTM_zNBjlzDQdXJOg74clJ1gwa11agb9ikl-5-l4Ku_WnSa74MEeXKzvUxRsMJ0KHnJUQGW4UnTJ_gsWSVCjtoKrVu2M52Mq5Wtmp_Ob_0&amp;csui=3&amp;ved=2ahUKEwjv2Krp8OGTAxVWrJUCHTrfAUYQgK4QegQIAxAE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google.com/search?q=El+uso+de+las+TICS+en+la+universidad%3A+las+redes+sociales+universitarias&amp;rlz=1C1UEAD_enPE1155PE1155&amp;oq=libros+sobre+Tics+y+su+aplicaci%C3%B3n+en+la+Educaci%C3%B3n+Universitaria&amp;gs_lcrp=EgZjaHJvbWUyBggAEEUYOdIBCTE1NDM5ajBqN6gCALACAA&amp;sourceid=chrome&amp;ie=UTF-8&amp;mstk=AUtExfBFiB6Tg-LucvZpFH5mRTIcHqTM_zNBjlzDQdXJOg74clJ1gwa11agb9ikl-5-l4Ku_WnSa74MEeXKzvUxRsMJ0KHnJUQGW4UnTJ_gsWSVCjtoKrVu2M52Mq5Wtmp_Ob_0&amp;csui=3&amp;ved=2ahUKEwjv2Krp8OGTAxVWrJUCHTrfAUYQgK4QegQIAxA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49C8F-FC51-5F25-1DF8-04DBB4E0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596" y="989220"/>
            <a:ext cx="8239862" cy="748571"/>
          </a:xfrm>
        </p:spPr>
        <p:txBody>
          <a:bodyPr/>
          <a:lstStyle/>
          <a:p>
            <a:r>
              <a:rPr lang="es-PE" sz="3200" b="1" dirty="0">
                <a:solidFill>
                  <a:srgbClr val="FF0000"/>
                </a:solidFill>
              </a:rPr>
              <a:t>Mg NELSON SMITH HUANCA TORRES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5AE33D-B95C-A56F-0677-D2F21541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532" y="1517581"/>
            <a:ext cx="8691310" cy="4831910"/>
          </a:xfrm>
        </p:spPr>
        <p:txBody>
          <a:bodyPr>
            <a:normAutofit/>
          </a:bodyPr>
          <a:lstStyle/>
          <a:p>
            <a:pPr algn="just"/>
            <a:r>
              <a:rPr lang="es-P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 de Doctorado en </a:t>
            </a:r>
            <a:r>
              <a:rPr lang="es-MX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Tics y su aplicación en la Educación Universitaria</a:t>
            </a:r>
            <a:r>
              <a:rPr lang="es-P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grado de Maestro en Informática Educativa, Licenciado en Matemática e informática, Segunda especialidad en CEBA en Educación Básica alternativa. Inglés ciclo intermedio, Quechua Intermedio, Portugués Intermedio. Técnico en Computación e Informática y Técnico Electrónico, con más de 20 años en educación superior, y en paralelo docente asesor en Soporte e Informático en empresas. Jefe coordinador de Cuna de emprendedores en proyectos innovadores en la Facultad de Ciencias UNE.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B3247-174B-AC2C-DC15-409C746D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2" y="1604621"/>
            <a:ext cx="2811246" cy="351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598141-41E5-F4DE-64F5-91B9816D0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8" y="59554"/>
            <a:ext cx="1248438" cy="1786009"/>
          </a:xfrm>
          <a:prstGeom prst="rect">
            <a:avLst/>
          </a:prstGeom>
        </p:spPr>
      </p:pic>
      <p:pic>
        <p:nvPicPr>
          <p:cNvPr id="2050" name="Picture 2" descr="SER+ UNIDAD 07: ECE">
            <a:extLst>
              <a:ext uri="{FF2B5EF4-FFF2-40B4-BE49-F238E27FC236}">
                <a16:creationId xmlns:a16="http://schemas.microsoft.com/office/drawing/2014/main" id="{BE569C23-4F67-CF89-F39D-FAABB4C3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58" y="181328"/>
            <a:ext cx="2135813" cy="13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cuela de Posgrado - Walter Peñaloza Ramella">
            <a:extLst>
              <a:ext uri="{FF2B5EF4-FFF2-40B4-BE49-F238E27FC236}">
                <a16:creationId xmlns:a16="http://schemas.microsoft.com/office/drawing/2014/main" id="{2FDB4CE9-B9EE-5BE7-E1C3-9AF8D0A69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11949" r="3532"/>
          <a:stretch/>
        </p:blipFill>
        <p:spPr bwMode="auto">
          <a:xfrm>
            <a:off x="1646724" y="-14877"/>
            <a:ext cx="5384800" cy="12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 Rectángulo">
            <a:extLst>
              <a:ext uri="{FF2B5EF4-FFF2-40B4-BE49-F238E27FC236}">
                <a16:creationId xmlns:a16="http://schemas.microsoft.com/office/drawing/2014/main" id="{9DF9B7C7-28A5-7190-783E-1E813C8628FB}"/>
              </a:ext>
            </a:extLst>
          </p:cNvPr>
          <p:cNvSpPr/>
          <p:nvPr/>
        </p:nvSpPr>
        <p:spPr>
          <a:xfrm>
            <a:off x="3214858" y="6148568"/>
            <a:ext cx="9649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y Desarrollo Tecnológico 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AF4786-8BA3-3F02-ED12-5EEBC329C36A}"/>
              </a:ext>
            </a:extLst>
          </p:cNvPr>
          <p:cNvSpPr txBox="1"/>
          <p:nvPr/>
        </p:nvSpPr>
        <p:spPr>
          <a:xfrm>
            <a:off x="326117" y="6312948"/>
            <a:ext cx="802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www.huancalovers.com </a:t>
            </a:r>
          </a:p>
        </p:txBody>
      </p:sp>
    </p:spTree>
    <p:extLst>
      <p:ext uri="{BB962C8B-B14F-4D97-AF65-F5344CB8AC3E}">
        <p14:creationId xmlns:p14="http://schemas.microsoft.com/office/powerpoint/2010/main" val="15456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49C8F-FC51-5F25-1DF8-04DBB4E0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455" y="564285"/>
            <a:ext cx="10856688" cy="748571"/>
          </a:xfrm>
        </p:spPr>
        <p:txBody>
          <a:bodyPr/>
          <a:lstStyle/>
          <a:p>
            <a:pPr algn="ctr"/>
            <a:r>
              <a:rPr lang="es-PE" sz="3600" dirty="0">
                <a:solidFill>
                  <a:srgbClr val="0070C0"/>
                </a:solidFill>
              </a:rPr>
              <a:t>INTRODUCCION</a:t>
            </a:r>
            <a:br>
              <a:rPr lang="es-PE" sz="3600" dirty="0">
                <a:solidFill>
                  <a:srgbClr val="0070C0"/>
                </a:solidFill>
              </a:rPr>
            </a:br>
            <a:r>
              <a:rPr lang="es-PE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</a:t>
            </a:r>
            <a:r>
              <a:rPr lang="es-PE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Tics y su aplicación en la Educación Universitaria</a:t>
            </a:r>
            <a:r>
              <a:rPr lang="es-PE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br>
              <a:rPr lang="es-P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2400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5AE33D-B95C-A56F-0677-D2F21541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6" y="898082"/>
            <a:ext cx="9288464" cy="44558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2400" dirty="0">
                <a:solidFill>
                  <a:srgbClr val="0070C0"/>
                </a:solidFill>
              </a:rPr>
              <a:t>Transforman la enseñanza mediante herramientas digitales, foros, simuladores y plataformas LMS (como </a:t>
            </a:r>
            <a:r>
              <a:rPr lang="es-MX" sz="2400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</a:t>
            </a:r>
            <a:r>
              <a:rPr lang="es-MX" sz="2400" dirty="0">
                <a:solidFill>
                  <a:srgbClr val="0070C0"/>
                </a:solidFill>
              </a:rPr>
              <a:t> o </a:t>
            </a:r>
            <a:r>
              <a:rPr lang="es-MX" sz="2400" dirty="0">
                <a:solidFill>
                  <a:srgbClr val="99CA3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</a:t>
            </a:r>
            <a:r>
              <a:rPr lang="es-MX" sz="2400" dirty="0" err="1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</a:t>
            </a:r>
            <a:r>
              <a:rPr lang="es-MX" sz="2400" dirty="0">
                <a:solidFill>
                  <a:srgbClr val="0070C0"/>
                </a:solidFill>
              </a:rPr>
              <a:t>), fomentando la flexibilidad, el aprendizaje autónomo y colaborativo</a:t>
            </a:r>
            <a:r>
              <a:rPr lang="es-MX" sz="2400" b="0" i="0" dirty="0">
                <a:solidFill>
                  <a:srgbClr val="0070C0"/>
                </a:solidFill>
                <a:effectLst/>
                <a:latin typeface="Google Sans"/>
              </a:rPr>
              <a:t>. Su aplicación impulsa modelos híbridos, interactividad y la actualización de competencias digitales en docentes y estudiantes</a:t>
            </a:r>
            <a:r>
              <a:rPr lang="es-PE" sz="2400" kern="100" dirty="0">
                <a:solidFill>
                  <a:srgbClr val="0070C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El diseño, la producción y la evaluación de TIC aplicadas | Quizizz">
            <a:extLst>
              <a:ext uri="{FF2B5EF4-FFF2-40B4-BE49-F238E27FC236}">
                <a16:creationId xmlns:a16="http://schemas.microsoft.com/office/drawing/2014/main" id="{5F6F77E2-8ABE-327F-4426-1A3390EF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7" y="3779723"/>
            <a:ext cx="2047195" cy="16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joramiento del proceso de Evaluación">
            <a:extLst>
              <a:ext uri="{FF2B5EF4-FFF2-40B4-BE49-F238E27FC236}">
                <a16:creationId xmlns:a16="http://schemas.microsoft.com/office/drawing/2014/main" id="{3903EA00-EF05-BE29-4D05-D628F4E9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33" y="4041496"/>
            <a:ext cx="2421891" cy="21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00C6685F-8BB4-61C3-83D7-D937EF9FE5C7}"/>
              </a:ext>
            </a:extLst>
          </p:cNvPr>
          <p:cNvSpPr/>
          <p:nvPr/>
        </p:nvSpPr>
        <p:spPr>
          <a:xfrm>
            <a:off x="5878799" y="5687771"/>
            <a:ext cx="7088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y Desarrollo Tecnológico 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193EB-E10E-97B9-4DD6-C31E6F24A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6200775"/>
            <a:ext cx="62769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62D0-7C96-C65F-1EE6-A2269C8F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95E8D-4A47-8955-0689-91D2D5EE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852" y="-88490"/>
            <a:ext cx="4367297" cy="748571"/>
          </a:xfrm>
        </p:spPr>
        <p:txBody>
          <a:bodyPr/>
          <a:lstStyle/>
          <a:p>
            <a:r>
              <a:rPr lang="es-P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endParaRPr lang="es-PE" sz="2800" dirty="0">
              <a:solidFill>
                <a:srgbClr val="0070C0"/>
              </a:solidFill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F9C0046E-7E4B-6E23-E2F2-4A9A872598AE}"/>
              </a:ext>
            </a:extLst>
          </p:cNvPr>
          <p:cNvSpPr/>
          <p:nvPr/>
        </p:nvSpPr>
        <p:spPr>
          <a:xfrm>
            <a:off x="5878799" y="5687771"/>
            <a:ext cx="7088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y Desarrollo Tecnológico 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E170CEC-53D7-505E-4F3C-CD1CD8138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03793"/>
              </p:ext>
            </p:extLst>
          </p:nvPr>
        </p:nvGraphicFramePr>
        <p:xfrm>
          <a:off x="500984" y="660081"/>
          <a:ext cx="11563196" cy="794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997">
                  <a:extLst>
                    <a:ext uri="{9D8B030D-6E8A-4147-A177-3AD203B41FA5}">
                      <a16:colId xmlns:a16="http://schemas.microsoft.com/office/drawing/2014/main" val="2982392155"/>
                    </a:ext>
                  </a:extLst>
                </a:gridCol>
                <a:gridCol w="3642851">
                  <a:extLst>
                    <a:ext uri="{9D8B030D-6E8A-4147-A177-3AD203B41FA5}">
                      <a16:colId xmlns:a16="http://schemas.microsoft.com/office/drawing/2014/main" val="1693753966"/>
                    </a:ext>
                  </a:extLst>
                </a:gridCol>
                <a:gridCol w="5958348">
                  <a:extLst>
                    <a:ext uri="{9D8B030D-6E8A-4147-A177-3AD203B41FA5}">
                      <a16:colId xmlns:a16="http://schemas.microsoft.com/office/drawing/2014/main" val="1121086719"/>
                    </a:ext>
                  </a:extLst>
                </a:gridCol>
              </a:tblGrid>
              <a:tr h="31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TEMA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ALCANCES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>
                          <a:solidFill>
                            <a:srgbClr val="0070C0"/>
                          </a:solidFill>
                          <a:effectLst/>
                        </a:rPr>
                        <a:t>LIMITACIONES</a:t>
                      </a:r>
                      <a:endParaRPr lang="es-PE" sz="1800" kern="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244089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TIC y su aplicación en la Educación Universitaria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se centra en la integración de herramientas digitales para mejorar los procesos de enseñanza-aprendizaje, la gestión educativa y la preparación de los estudiantes para la sociedad actual. Estas tecnologías facilitan el acceso a la información, promueven el aprendizaje activo y el desarrollo de competencias digitales, aspectos cruciales en el siglo XXI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Brecha digital: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Desigualdad en el acceso a tecnología e internet, afectando a estudiantes de bajos recursos.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Falta de equipos actualizados y conectividad en muchas instituciones.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docente: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Necesidad de capacitar a los profesores en pedagogías digitales.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Integración curricular: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Dificultad para adaptar las herramientas al plan de estudios de manera efectiva.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Evidencia limitada: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Falta de pruebas concluyentes sobre la mejora del aprendizaje.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Privacidad y seguridad: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Riesgos en la protección de datos de estudiantes.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socioemocional: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Posible impacto negativo en habilidades sociales debido a la menor interacción presencial.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Sesgos algorítmicos: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Posibilidad de que los algoritmos perpetúen desigualdades.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La implementación y mantenimiento de tecnologías pueden ser caros.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Distracciones: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Las herramientas digitales pueden ser una fuente de distracción para los estudiantes.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271214"/>
                  </a:ext>
                </a:extLst>
              </a:tr>
              <a:tr h="19702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P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P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57957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A5120AEE-FCB7-4E85-9E13-AFD409B53F81}"/>
              </a:ext>
            </a:extLst>
          </p:cNvPr>
          <p:cNvGrpSpPr/>
          <p:nvPr/>
        </p:nvGrpSpPr>
        <p:grpSpPr>
          <a:xfrm>
            <a:off x="8744541" y="3488996"/>
            <a:ext cx="1545120" cy="21600"/>
            <a:chOff x="8744541" y="3488996"/>
            <a:chExt cx="1545120" cy="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DA58502F-BA2C-419E-8BCC-8E015870965A}"/>
                    </a:ext>
                  </a:extLst>
                </p14:cNvPr>
                <p14:cNvContentPartPr/>
                <p14:nvPr/>
              </p14:nvContentPartPr>
              <p14:xfrm>
                <a:off x="8744541" y="3489356"/>
                <a:ext cx="704520" cy="2124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DA58502F-BA2C-419E-8BCC-8E01587096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35541" y="3480356"/>
                  <a:ext cx="72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377BBB45-67BF-430C-B737-21D380335EAF}"/>
                    </a:ext>
                  </a:extLst>
                </p14:cNvPr>
                <p14:cNvContentPartPr/>
                <p14:nvPr/>
              </p14:nvContentPartPr>
              <p14:xfrm>
                <a:off x="9910941" y="3488996"/>
                <a:ext cx="378720" cy="1116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377BBB45-67BF-430C-B737-21D380335E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2301" y="3480356"/>
                  <a:ext cx="396360" cy="2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49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876D3-DF03-F169-6083-D71D7E72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138328DA-B34F-3232-5E3D-ACA8EB6E3257}"/>
              </a:ext>
            </a:extLst>
          </p:cNvPr>
          <p:cNvSpPr/>
          <p:nvPr/>
        </p:nvSpPr>
        <p:spPr>
          <a:xfrm>
            <a:off x="5878799" y="5687771"/>
            <a:ext cx="7088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y Desarrollo Tecnológico 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6600FA5-EA21-0EC8-5365-26586A087FF8}"/>
              </a:ext>
            </a:extLst>
          </p:cNvPr>
          <p:cNvSpPr txBox="1">
            <a:spLocks/>
          </p:cNvSpPr>
          <p:nvPr/>
        </p:nvSpPr>
        <p:spPr>
          <a:xfrm>
            <a:off x="2397613" y="0"/>
            <a:ext cx="4367297" cy="74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endParaRPr lang="es-PE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020F6A-C79B-400C-9F3F-5EC96C0DB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91482"/>
              </p:ext>
            </p:extLst>
          </p:nvPr>
        </p:nvGraphicFramePr>
        <p:xfrm>
          <a:off x="314401" y="748571"/>
          <a:ext cx="11690785" cy="660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83">
                  <a:extLst>
                    <a:ext uri="{9D8B030D-6E8A-4147-A177-3AD203B41FA5}">
                      <a16:colId xmlns:a16="http://schemas.microsoft.com/office/drawing/2014/main" val="890652382"/>
                    </a:ext>
                  </a:extLst>
                </a:gridCol>
                <a:gridCol w="4004809">
                  <a:extLst>
                    <a:ext uri="{9D8B030D-6E8A-4147-A177-3AD203B41FA5}">
                      <a16:colId xmlns:a16="http://schemas.microsoft.com/office/drawing/2014/main" val="2605114892"/>
                    </a:ext>
                  </a:extLst>
                </a:gridCol>
                <a:gridCol w="6024093">
                  <a:extLst>
                    <a:ext uri="{9D8B030D-6E8A-4147-A177-3AD203B41FA5}">
                      <a16:colId xmlns:a16="http://schemas.microsoft.com/office/drawing/2014/main" val="3370425710"/>
                    </a:ext>
                  </a:extLst>
                </a:gridCol>
              </a:tblGrid>
              <a:tr h="31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TEMA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ALCANCES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>
                          <a:solidFill>
                            <a:srgbClr val="0070C0"/>
                          </a:solidFill>
                          <a:effectLst/>
                        </a:rPr>
                        <a:t>LIMITACIONES</a:t>
                      </a:r>
                      <a:endParaRPr lang="es-PE" sz="1800" kern="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200389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Integración de las TIC en la Enseñanza Universitaria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Las TIC ofrecen nuevas metodologías de aprendizaje y enseñanza, adaptándose a las necesidades cambiantes del entorno educativo. Plataformas de aprendizaje virtual como Moodle o Google </a:t>
                      </a:r>
                      <a:r>
                        <a:rPr lang="es-MX" dirty="0" err="1">
                          <a:solidFill>
                            <a:srgbClr val="0070C0"/>
                          </a:solidFill>
                        </a:rPr>
                        <a:t>Classroom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son fundamentales para centralizar recursos, tareas y evaluaciones, permitiendo la comunicación continua con los estudiantes, incluso en modalidades de enseñanza híbrida o a distancia. Además, las TIC pueden potenciar inteligencias múltiples, la inteligencia emocional y el aprendizaje cooperativo, extrayendo el máximo potencial de cada estudiante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usar la tecnología para lo que realmente vale: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A veces, solo ponemos lo de siempre en formato digital, en lugar de usar la tecnología para enseñar de formas nuevas y mejores. Es como usar un coche solo para ir al paso de una carreta.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Profesores sin la preparación adecuada: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Muchos maestros no saben cómo usar la tecnología de la mejor manera para enseñar en línea o en modelos mixtos. A veces, la usan poco o mal, o simplemente no quieren cambiar.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Demasiada información y distracciones: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Hay tanta información en internet y tantas cosas que hacer en la computadora que es fácil perder la concentración o sentirse abrumado. Esto dificulta aprender de verdad.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Poca conexión humana: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Aunque las plataformas permiten hablar, no reemplazan la interacción cara a cara. Los estudiantes pueden sentirse solos y no desarrollar bien sus habilidades sociales. </a:t>
                      </a:r>
                      <a:r>
                        <a:rPr lang="es-MX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Problemas para saber si el alumno aprendió de verdad: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Es difícil saber si el trabajo que entregan es suyo y si realmente aprendieron lo que debían, porque no hay tanta supervisión como en clase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6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4C3A1-16F5-3478-9AF3-77602555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E8EBD155-AD74-593A-9DFB-B8952DF9A11A}"/>
              </a:ext>
            </a:extLst>
          </p:cNvPr>
          <p:cNvSpPr/>
          <p:nvPr/>
        </p:nvSpPr>
        <p:spPr>
          <a:xfrm>
            <a:off x="5878799" y="5687771"/>
            <a:ext cx="7088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Educación y Desarrollo Tecnológico 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28E5E2F-C8CC-E5E5-CFE9-2E1E90E5C1F8}"/>
              </a:ext>
            </a:extLst>
          </p:cNvPr>
          <p:cNvSpPr txBox="1">
            <a:spLocks/>
          </p:cNvSpPr>
          <p:nvPr/>
        </p:nvSpPr>
        <p:spPr>
          <a:xfrm>
            <a:off x="2323871" y="-44120"/>
            <a:ext cx="4367297" cy="74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endParaRPr lang="es-PE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Inclusión digital el Día Mundial del Internet - El Target">
            <a:extLst>
              <a:ext uri="{FF2B5EF4-FFF2-40B4-BE49-F238E27FC236}">
                <a16:creationId xmlns:a16="http://schemas.microsoft.com/office/drawing/2014/main" id="{BAF761DA-1A28-A0B2-60C6-3A2B315D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58449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81229B8-FA84-4898-8F7A-0768EF1DC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69293"/>
              </p:ext>
            </p:extLst>
          </p:nvPr>
        </p:nvGraphicFramePr>
        <p:xfrm>
          <a:off x="314401" y="748571"/>
          <a:ext cx="11690785" cy="4710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83">
                  <a:extLst>
                    <a:ext uri="{9D8B030D-6E8A-4147-A177-3AD203B41FA5}">
                      <a16:colId xmlns:a16="http://schemas.microsoft.com/office/drawing/2014/main" val="890652382"/>
                    </a:ext>
                  </a:extLst>
                </a:gridCol>
                <a:gridCol w="4100051">
                  <a:extLst>
                    <a:ext uri="{9D8B030D-6E8A-4147-A177-3AD203B41FA5}">
                      <a16:colId xmlns:a16="http://schemas.microsoft.com/office/drawing/2014/main" val="2605114892"/>
                    </a:ext>
                  </a:extLst>
                </a:gridCol>
                <a:gridCol w="5928851">
                  <a:extLst>
                    <a:ext uri="{9D8B030D-6E8A-4147-A177-3AD203B41FA5}">
                      <a16:colId xmlns:a16="http://schemas.microsoft.com/office/drawing/2014/main" val="3370425710"/>
                    </a:ext>
                  </a:extLst>
                </a:gridCol>
              </a:tblGrid>
              <a:tr h="31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TEMA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ALCANCES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>
                          <a:solidFill>
                            <a:srgbClr val="0070C0"/>
                          </a:solidFill>
                          <a:effectLst/>
                        </a:rPr>
                        <a:t>LIMITACIONES</a:t>
                      </a:r>
                      <a:endParaRPr lang="es-PE" sz="1800" kern="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200389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Beneficios y Desafíos de las TIC en la Educación Superior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Los beneficios de las TIC en la educación universitaria incluyen la mejora de la calidad de la enseñanza, la facilitación del estudio autónomo y la optimización de contenidos para estudiantes con diversas necesidades, incluyendo aquellos con discapacidades. Sin embargo, la brecha digital, es decir, la falta de acceso equitativo a ordenadores e Internet de calidad, representa un desafío significativo que puede acentuar las diferencias de aprendizaje entre estudiantes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En la educación universitaria, las TIC presentan limitaciones como la desigualdad en el acceso a tecnología (brecha digital), la excesiva dependencia de herramientas digitales, y las distracciones que afectan el rendimiento. Además, existen dificultades como la falta de capacitación docente, problemas técnicos, diferencias en habilidades digitales entre estudiantes, menor interacción social y altos costos de implementación y mantenimiento.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6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6ADB2E1-0767-0E26-34DF-CD0582B0F43B}"/>
              </a:ext>
            </a:extLst>
          </p:cNvPr>
          <p:cNvSpPr txBox="1">
            <a:spLocks/>
          </p:cNvSpPr>
          <p:nvPr/>
        </p:nvSpPr>
        <p:spPr>
          <a:xfrm>
            <a:off x="2309585" y="-131723"/>
            <a:ext cx="4367297" cy="74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endParaRPr lang="es-PE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Innovación Pedagógica: ¿Qué implica? - Innovación pedagogica %">
            <a:extLst>
              <a:ext uri="{FF2B5EF4-FFF2-40B4-BE49-F238E27FC236}">
                <a16:creationId xmlns:a16="http://schemas.microsoft.com/office/drawing/2014/main" id="{C9B00C6D-1C77-AB44-534E-5673968E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55168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5BD88F-8E3E-4854-A111-80CF81B7A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06425"/>
              </p:ext>
            </p:extLst>
          </p:nvPr>
        </p:nvGraphicFramePr>
        <p:xfrm>
          <a:off x="314401" y="748571"/>
          <a:ext cx="11690785" cy="6349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83">
                  <a:extLst>
                    <a:ext uri="{9D8B030D-6E8A-4147-A177-3AD203B41FA5}">
                      <a16:colId xmlns:a16="http://schemas.microsoft.com/office/drawing/2014/main" val="890652382"/>
                    </a:ext>
                  </a:extLst>
                </a:gridCol>
                <a:gridCol w="4100051">
                  <a:extLst>
                    <a:ext uri="{9D8B030D-6E8A-4147-A177-3AD203B41FA5}">
                      <a16:colId xmlns:a16="http://schemas.microsoft.com/office/drawing/2014/main" val="2605114892"/>
                    </a:ext>
                  </a:extLst>
                </a:gridCol>
                <a:gridCol w="5928851">
                  <a:extLst>
                    <a:ext uri="{9D8B030D-6E8A-4147-A177-3AD203B41FA5}">
                      <a16:colId xmlns:a16="http://schemas.microsoft.com/office/drawing/2014/main" val="3370425710"/>
                    </a:ext>
                  </a:extLst>
                </a:gridCol>
              </a:tblGrid>
              <a:tr h="31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TEMA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 dirty="0">
                          <a:solidFill>
                            <a:srgbClr val="0070C0"/>
                          </a:solidFill>
                          <a:effectLst/>
                        </a:rPr>
                        <a:t>ALCANCES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1800" kern="100">
                          <a:solidFill>
                            <a:srgbClr val="0070C0"/>
                          </a:solidFill>
                          <a:effectLst/>
                        </a:rPr>
                        <a:t>LIMITACIONES</a:t>
                      </a:r>
                      <a:endParaRPr lang="es-PE" sz="1800" kern="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200389"/>
                  </a:ext>
                </a:extLst>
              </a:tr>
              <a:tr h="985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Rol del Docente y el Estudiante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En este contexto, el rol del docente se reconfigura hacia la guía, asesoría y tutoría, motivando a los estudiantes a desarrollar habilidades digitales y a comprender los riesgos y beneficios de las nuevas tecnologías. Los estudiantes, por su parte, utilizan las TIC para alcanzar metas en el mundo digital, requiriendo acciones que faciliten el desarrollo y aplicación de sus habilidades en contextos situados. La formación docente en TIC es esencial para adaptarse a estas innovaciones y reto</a:t>
                      </a:r>
                      <a:endParaRPr lang="es-PE" sz="18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Algunas </a:t>
                      </a:r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limitaciones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 de este enfoque en el uso de las TIC en la educación universitaria son: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Resistencia al cambio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Algunos docentes pueden tener dificultades para adaptarse a su nuevo rol como guías o tutores.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Insuficiente formación docente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No todos los profesores cuentan con la preparación necesaria en el uso pedagógico de las TIC.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Desigualdad en habilidades digitales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Los estudiantes no siempre tienen el mismo nivel de competencias tecnológicas.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Sobrecarga de trabajo docente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Asumir roles de tutoría y acompañamiento puede aumentar la carga laboral.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Dificultad para evaluar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Puede ser complejo medir el aprendizaje y las competencias digitales de manera adecuada.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Dependencia tecnológica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El proceso de enseñanza-aprendizaje puede verse afectado si fallan las herramientas digitales. </a:t>
                      </a:r>
                    </a:p>
                    <a:p>
                      <a:r>
                        <a:rPr lang="es-MX" b="1" dirty="0">
                          <a:solidFill>
                            <a:srgbClr val="0070C0"/>
                          </a:solidFill>
                        </a:rPr>
                        <a:t>Falta de recursos institucionales</a:t>
                      </a:r>
                      <a:r>
                        <a:rPr lang="es-MX" dirty="0">
                          <a:solidFill>
                            <a:srgbClr val="0070C0"/>
                          </a:solidFill>
                        </a:rPr>
                        <a:t>: No todas las universidades cuentan con infraestructura o apoyo suficiente para implementar eficazmente las TIC.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6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3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A74B8C-4951-4CBF-BE32-538F83B55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553" y="9807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En una clase universitaria con la aplicación </a:t>
            </a:r>
            <a:r>
              <a:rPr lang="es-MX" dirty="0" err="1">
                <a:solidFill>
                  <a:srgbClr val="0070C0"/>
                </a:solidFill>
              </a:rPr>
              <a:t>Turnitin</a:t>
            </a:r>
            <a:r>
              <a:rPr lang="es-MX" dirty="0">
                <a:solidFill>
                  <a:srgbClr val="0070C0"/>
                </a:solidFill>
              </a:rPr>
              <a:t>, los estudiantes entregan sus trabajos de forma digital para que sean revisados automáticamente, permitiendo detectar similitudes y fomentar la originalidad. El docente actúa como guía, brindando retroalimentación y orientando sobre el uso adecuado de fuentes, mientras se promueve la integridad académica de manera rápida y eficiente.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El manejo de una clase con la aplicación </a:t>
            </a:r>
            <a:r>
              <a:rPr lang="es-MX" dirty="0" err="1">
                <a:solidFill>
                  <a:srgbClr val="0070C0"/>
                </a:solidFill>
              </a:rPr>
              <a:t>Turnitin</a:t>
            </a:r>
            <a:r>
              <a:rPr lang="es-MX" dirty="0">
                <a:solidFill>
                  <a:srgbClr val="0070C0"/>
                </a:solidFill>
              </a:rPr>
              <a:t> implica organizar y supervisar el proceso de entrega y evaluación de trabajos académicos de forma digital. El docente crea actividades en la plataforma, establece fechas de entrega y criterios de evaluación, y revisa los informes de similitud para orientar a los estudiantes sobre el uso adecuado de fuentes. Por su parte, los estudiantes envían sus trabajos, reciben retroalimentación y mejoran sus escritos, promoviendo así la originalidad y la integridad académica.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E4F65C8-432A-4C51-96C3-9030AB5B5390}"/>
              </a:ext>
            </a:extLst>
          </p:cNvPr>
          <p:cNvSpPr txBox="1">
            <a:spLocks/>
          </p:cNvSpPr>
          <p:nvPr/>
        </p:nvSpPr>
        <p:spPr>
          <a:xfrm>
            <a:off x="2309585" y="-131723"/>
            <a:ext cx="4367297" cy="74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TURNITING</a:t>
            </a:r>
            <a:endParaRPr lang="es-P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ómo hacer conclusiones de TFG: ejemplos y consejos útiles ➡️">
            <a:extLst>
              <a:ext uri="{FF2B5EF4-FFF2-40B4-BE49-F238E27FC236}">
                <a16:creationId xmlns:a16="http://schemas.microsoft.com/office/drawing/2014/main" id="{C6116517-A6D8-ED13-1FC5-82802666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6" y="860425"/>
            <a:ext cx="8596668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24B10F-6EE9-7CB9-FDB0-4F8B26A0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534" y="200025"/>
            <a:ext cx="8596668" cy="1320800"/>
          </a:xfrm>
        </p:spPr>
        <p:txBody>
          <a:bodyPr/>
          <a:lstStyle/>
          <a:p>
            <a:pPr marR="0" rtl="0"/>
            <a:r>
              <a:rPr lang="es-PE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CONCLUSIONES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A6A943-73BB-4C07-B697-8BA5D7C5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571" y="860425"/>
            <a:ext cx="10366904" cy="5557837"/>
          </a:xfrm>
        </p:spPr>
        <p:txBody>
          <a:bodyPr>
            <a:noAutofit/>
          </a:bodyPr>
          <a:lstStyle/>
          <a:p>
            <a:pPr marR="0" lvl="0" rtl="0"/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Las TIC son herramientas clave para mejorar la calidad educativa, facilitando el acceso a la información y promoviendo el aprendizaje </a:t>
            </a:r>
            <a:r>
              <a:rPr lang="es-MX" sz="24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autónomo.Su</a:t>
            </a:r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integración transforma el rol del docente en guía y del estudiante en protagonista activo de su </a:t>
            </a:r>
            <a:r>
              <a:rPr lang="es-MX" sz="24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aprendizaje.El</a:t>
            </a:r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uso adecuado de plataformas digitales, como </a:t>
            </a:r>
            <a:r>
              <a:rPr lang="es-MX" sz="24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Turnitin</a:t>
            </a:r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, fortalece la integridad académica y la producción de trabajos </a:t>
            </a:r>
            <a:r>
              <a:rPr lang="es-MX" sz="24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originales.Persisten</a:t>
            </a:r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desafíos como la brecha digital, la falta de capacitación docente y la necesidad de infraestructura tecnológica </a:t>
            </a:r>
            <a:r>
              <a:rPr lang="es-MX" sz="24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</a:rPr>
              <a:t>adecuada.Es</a:t>
            </a:r>
            <a:r>
              <a:rPr lang="es-MX" sz="24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fundamental desarrollar competencias digitales tanto en docentes como en estudiantes para un uso crítico y responsable de la tecnología.</a:t>
            </a:r>
            <a:endParaRPr lang="es-PE" sz="2400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2" descr="Objetivismo losvalores">
            <a:extLst>
              <a:ext uri="{FF2B5EF4-FFF2-40B4-BE49-F238E27FC236}">
                <a16:creationId xmlns:a16="http://schemas.microsoft.com/office/drawing/2014/main" id="{C812E57D-78AF-44DA-ABA6-A75DDF173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3681"/>
          <a:stretch/>
        </p:blipFill>
        <p:spPr bwMode="auto">
          <a:xfrm>
            <a:off x="4267807" y="4320367"/>
            <a:ext cx="3666826" cy="23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8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E8466-0ED3-380B-6188-84098AE1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09" y="138112"/>
            <a:ext cx="8596668" cy="719138"/>
          </a:xfrm>
        </p:spPr>
        <p:txBody>
          <a:bodyPr/>
          <a:lstStyle/>
          <a:p>
            <a:pPr marR="0" algn="ctr" rtl="0"/>
            <a:r>
              <a:rPr lang="es-PE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BIBLIOGRAFIA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09059-017E-C485-C56B-27768142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7250"/>
            <a:ext cx="12030075" cy="5657850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"Las TIC en la Educación Superior" (Lenin </a:t>
            </a:r>
            <a:r>
              <a:rPr lang="es-MX" sz="1600" b="1" i="0" dirty="0" err="1">
                <a:solidFill>
                  <a:srgbClr val="0A0A0A"/>
                </a:solidFill>
                <a:effectLst/>
                <a:latin typeface="Google Sans"/>
              </a:rPr>
              <a:t>Suasnabas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 Pacheco et al.):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Analiza el papel de las tecnologías en la educación superior y las sociedades del conocimiento. 2021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"El uso de las TIC en la formación de estudiantes en Instituciones de Educación Superior" (Lenin Martínez Pérez, Ed.):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Una obra amplia que cubre la instrucción asistida por computadora, el internet en la educación superior y las innovaciones educativas.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"Aprender y enseñar con TIC en educación superior: Contribuciones del socio constructivismo" (Frida Díaz Barriga et al.):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Explora el uso de TIC bajo enfoques constructivistas en el ámbito universitario.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  <a:hlinkClick r:id="rId2"/>
              </a:rPr>
              <a:t>Las TIC en la educación superior: Experiencias de innovación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 (Universidad del Norte et al.):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Recopila experiencias prácticas sobre la implementación de recursos tecnológicos.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</a:t>
            </a:r>
            <a:r>
              <a:rPr lang="es-MX" sz="1600" b="1" i="0" dirty="0" err="1">
                <a:solidFill>
                  <a:srgbClr val="0A0A0A"/>
                </a:solidFill>
                <a:effectLst/>
                <a:latin typeface="Google Sans"/>
                <a:hlinkClick r:id="rId3"/>
              </a:rPr>
              <a:t>TICs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  <a:hlinkClick r:id="rId3"/>
              </a:rPr>
              <a:t> y rendimiento académico en la educación técnica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 (Jaime Ortiz et al.):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Investiga la relación correlacional entre el uso de TIC y el desempeño estudiantil. 2021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  <a:hlinkClick r:id="rId4"/>
              </a:rPr>
              <a:t>El uso de las TICS en la universidad: las redes sociales universitarias</a:t>
            </a:r>
            <a:r>
              <a:rPr lang="es-MX" sz="1600" b="1" i="0" dirty="0">
                <a:solidFill>
                  <a:srgbClr val="0A0A0A"/>
                </a:solidFill>
                <a:effectLst/>
                <a:latin typeface="Google Sans"/>
              </a:rPr>
              <a:t>" (Cabrera &amp; Ramírez):</a:t>
            </a:r>
            <a:r>
              <a:rPr lang="es-MX" sz="1600" b="0" i="0" dirty="0">
                <a:solidFill>
                  <a:srgbClr val="0A0A0A"/>
                </a:solidFill>
                <a:effectLst/>
                <a:latin typeface="Google Sans"/>
              </a:rPr>
              <a:t> Se enfoca en cómo las redes sociales se integran en el entorno universitario 2022</a:t>
            </a:r>
          </a:p>
        </p:txBody>
      </p:sp>
    </p:spTree>
    <p:extLst>
      <p:ext uri="{BB962C8B-B14F-4D97-AF65-F5344CB8AC3E}">
        <p14:creationId xmlns:p14="http://schemas.microsoft.com/office/powerpoint/2010/main" val="27165286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1539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Berlin Sans FB</vt:lpstr>
      <vt:lpstr>Calibri</vt:lpstr>
      <vt:lpstr>Google Sans</vt:lpstr>
      <vt:lpstr>Times New Roman</vt:lpstr>
      <vt:lpstr>Trebuchet MS</vt:lpstr>
      <vt:lpstr>Wingdings 3</vt:lpstr>
      <vt:lpstr>Faceta</vt:lpstr>
      <vt:lpstr>Mg NELSON SMITH HUANCA TORRES</vt:lpstr>
      <vt:lpstr>INTRODUCCION TEMA “Tics y su aplicación en la Educación Universitaria”  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 NELSON SMITH HUANCA TORRES</dc:title>
  <dc:creator>I5HC</dc:creator>
  <cp:lastModifiedBy>UNE POSGRADO</cp:lastModifiedBy>
  <cp:revision>17</cp:revision>
  <dcterms:created xsi:type="dcterms:W3CDTF">2024-05-26T02:05:41Z</dcterms:created>
  <dcterms:modified xsi:type="dcterms:W3CDTF">2026-04-10T03:09:05Z</dcterms:modified>
</cp:coreProperties>
</file>